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78" r:id="rId3"/>
    <p:sldId id="279" r:id="rId4"/>
    <p:sldId id="270" r:id="rId5"/>
    <p:sldId id="259" r:id="rId6"/>
    <p:sldId id="271" r:id="rId7"/>
    <p:sldId id="261" r:id="rId8"/>
    <p:sldId id="262" r:id="rId9"/>
    <p:sldId id="263" r:id="rId10"/>
    <p:sldId id="264" r:id="rId11"/>
    <p:sldId id="281"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EE6"/>
    <a:srgbClr val="6CCBE1"/>
    <a:srgbClr val="347B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3" autoAdjust="0"/>
    <p:restoredTop sz="94660"/>
  </p:normalViewPr>
  <p:slideViewPr>
    <p:cSldViewPr snapToGrid="0">
      <p:cViewPr varScale="1">
        <p:scale>
          <a:sx n="104" d="100"/>
          <a:sy n="104" d="100"/>
        </p:scale>
        <p:origin x="186"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68B6-241A-4313-B62E-05F4B8FBA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D42190E-CC9C-4B30-819A-3B6995AB4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33FFD75-76C7-4D7F-85F9-1B03B214ECDB}"/>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5" name="Footer Placeholder 4">
            <a:extLst>
              <a:ext uri="{FF2B5EF4-FFF2-40B4-BE49-F238E27FC236}">
                <a16:creationId xmlns:a16="http://schemas.microsoft.com/office/drawing/2014/main" id="{2E7DB72C-76BC-4656-867B-F795491218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BAE39C-F945-44B5-BBD7-13093A07E953}"/>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583763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1DE1-398F-4FA9-A3DF-F21F818F380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82F7C6F-9E61-4276-A666-8DB900227D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792879F-EC4B-46C7-BBA0-7C90B06C095C}"/>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5" name="Footer Placeholder 4">
            <a:extLst>
              <a:ext uri="{FF2B5EF4-FFF2-40B4-BE49-F238E27FC236}">
                <a16:creationId xmlns:a16="http://schemas.microsoft.com/office/drawing/2014/main" id="{262DA0F9-CDBE-4951-BC38-60F9A8D9B7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441869-3C25-48AD-BC2C-4266CDC99259}"/>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3618822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E2C5B-0F20-4679-B876-7B29C4B3DB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4F1E1A-123B-440D-A711-832311E453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2E419D6-4585-46A9-A254-0A81E9967A8E}"/>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5" name="Footer Placeholder 4">
            <a:extLst>
              <a:ext uri="{FF2B5EF4-FFF2-40B4-BE49-F238E27FC236}">
                <a16:creationId xmlns:a16="http://schemas.microsoft.com/office/drawing/2014/main" id="{30645326-5ECB-4481-ADE8-A6A7FE256E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22DF04-7DA6-4652-A024-EFEB67AE8F25}"/>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284247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827A-0E2B-40FF-8BFB-9A5E8204BB5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75C8BA-B39B-4A53-BDC7-FEEB3E590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4C15DE-3BF7-4405-AA6D-48FAE8640276}"/>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5" name="Footer Placeholder 4">
            <a:extLst>
              <a:ext uri="{FF2B5EF4-FFF2-40B4-BE49-F238E27FC236}">
                <a16:creationId xmlns:a16="http://schemas.microsoft.com/office/drawing/2014/main" id="{0D041A41-02E5-49D0-A72A-1E63C92B46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AE43567-336F-4F0A-ACAD-B627B65D7522}"/>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185404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A9D6-8FB3-4CB2-B7C1-B282A193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19F449-274A-4465-AC69-340FD2BDB6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06E5BD-DBDC-45EF-A262-A9184DD43B9E}"/>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5" name="Footer Placeholder 4">
            <a:extLst>
              <a:ext uri="{FF2B5EF4-FFF2-40B4-BE49-F238E27FC236}">
                <a16:creationId xmlns:a16="http://schemas.microsoft.com/office/drawing/2014/main" id="{FD74F0FC-67CD-46D9-82C1-0D819D9B8D0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FA4FAF-BA19-4562-B3E7-A00016218A01}"/>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177125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EE6B-896A-45C4-AB29-E6C57E0385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38EEC43-32F5-4BA6-B457-107B257EF1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7486C59-DECF-41BF-BC6E-DB17A3E27B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CFABA21-8B09-4759-A606-F7DAF7A3F036}"/>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6" name="Footer Placeholder 5">
            <a:extLst>
              <a:ext uri="{FF2B5EF4-FFF2-40B4-BE49-F238E27FC236}">
                <a16:creationId xmlns:a16="http://schemas.microsoft.com/office/drawing/2014/main" id="{F6460FD3-B781-41D4-825B-69DB90E100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4C86A2E-374E-45B5-A153-CD5E49414088}"/>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388350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FF47-D266-499A-804F-8AA4B84A349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562C5D9-F5C1-4E65-98B1-5EA7447308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C423F-FE87-4C61-A4B0-288F62E1DD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1C320C1-BD8F-4634-B966-A87A9E9E27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3A3E5-6A0A-4655-948B-2AE3B8663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08036CF-3B0C-4F53-B501-28A9514AE657}"/>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8" name="Footer Placeholder 7">
            <a:extLst>
              <a:ext uri="{FF2B5EF4-FFF2-40B4-BE49-F238E27FC236}">
                <a16:creationId xmlns:a16="http://schemas.microsoft.com/office/drawing/2014/main" id="{65877560-F30C-455F-9677-63471F9A324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0B91833-FF90-4D71-BE8C-6C3B4972B60E}"/>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252740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2453-A36E-46FC-A8F2-45146BFEEBE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879EC82-C638-4A2D-AFE7-0174D58734C2}"/>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4" name="Footer Placeholder 3">
            <a:extLst>
              <a:ext uri="{FF2B5EF4-FFF2-40B4-BE49-F238E27FC236}">
                <a16:creationId xmlns:a16="http://schemas.microsoft.com/office/drawing/2014/main" id="{63012520-C65E-49E9-8166-7394B08064C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672F43-9401-4E83-BB94-423A0BACDD37}"/>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623074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DE5162-9AB6-49FB-A27D-5A3AB26421CE}"/>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3" name="Footer Placeholder 2">
            <a:extLst>
              <a:ext uri="{FF2B5EF4-FFF2-40B4-BE49-F238E27FC236}">
                <a16:creationId xmlns:a16="http://schemas.microsoft.com/office/drawing/2014/main" id="{D3E012E1-4343-4D40-A471-391DB95791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144899B-F6D3-4B54-B9BA-059A986B4550}"/>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332509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3B9E-9F09-4BCB-9E2B-7F12BE446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7B355F8-B063-477C-B17D-34D220934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10B7735-48A9-4668-A2F9-67DE4D906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9840FC-BFE2-4C1F-87AF-0B6FDB220683}"/>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6" name="Footer Placeholder 5">
            <a:extLst>
              <a:ext uri="{FF2B5EF4-FFF2-40B4-BE49-F238E27FC236}">
                <a16:creationId xmlns:a16="http://schemas.microsoft.com/office/drawing/2014/main" id="{E1A8EE15-C60D-4529-BF52-712D54DA635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A8C3245-7BEB-4E68-B752-409B658298A6}"/>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308971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7DEC-E860-43E7-BEC1-5128246D3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FE03178-186F-4913-BA87-1EF333584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6A939F7-87D6-4B69-A564-544FE2EF4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09DDF-0C4F-44BD-BD79-DF1DD5CC0418}"/>
              </a:ext>
            </a:extLst>
          </p:cNvPr>
          <p:cNvSpPr>
            <a:spLocks noGrp="1"/>
          </p:cNvSpPr>
          <p:nvPr>
            <p:ph type="dt" sz="half" idx="10"/>
          </p:nvPr>
        </p:nvSpPr>
        <p:spPr/>
        <p:txBody>
          <a:bodyPr/>
          <a:lstStyle/>
          <a:p>
            <a:fld id="{8A3FE116-E094-4BE1-8A0C-82BB9D5D08CC}" type="datetimeFigureOut">
              <a:rPr lang="en-AU" smtClean="0"/>
              <a:t>16/05/2023</a:t>
            </a:fld>
            <a:endParaRPr lang="en-AU"/>
          </a:p>
        </p:txBody>
      </p:sp>
      <p:sp>
        <p:nvSpPr>
          <p:cNvPr id="6" name="Footer Placeholder 5">
            <a:extLst>
              <a:ext uri="{FF2B5EF4-FFF2-40B4-BE49-F238E27FC236}">
                <a16:creationId xmlns:a16="http://schemas.microsoft.com/office/drawing/2014/main" id="{90E46D51-CA95-4F1C-B9B1-4DAF1100E8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218505-9571-40AD-94E7-2A3050F67302}"/>
              </a:ext>
            </a:extLst>
          </p:cNvPr>
          <p:cNvSpPr>
            <a:spLocks noGrp="1"/>
          </p:cNvSpPr>
          <p:nvPr>
            <p:ph type="sldNum" sz="quarter" idx="12"/>
          </p:nvPr>
        </p:nvSpPr>
        <p:spPr/>
        <p:txBody>
          <a:bodyPr/>
          <a:lstStyle/>
          <a:p>
            <a:fld id="{66861A29-A48A-4715-943C-04A0FB401998}" type="slidenum">
              <a:rPr lang="en-AU" smtClean="0"/>
              <a:t>‹#›</a:t>
            </a:fld>
            <a:endParaRPr lang="en-AU"/>
          </a:p>
        </p:txBody>
      </p:sp>
    </p:spTree>
    <p:extLst>
      <p:ext uri="{BB962C8B-B14F-4D97-AF65-F5344CB8AC3E}">
        <p14:creationId xmlns:p14="http://schemas.microsoft.com/office/powerpoint/2010/main" val="252898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AB6F5-BAA8-4295-89F3-E49EA641E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6EBD6A6-6BCB-4951-B40A-F349EAFF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A2ACB1-AC6A-4F38-AA45-3ED1CF78C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E116-E094-4BE1-8A0C-82BB9D5D08CC}" type="datetimeFigureOut">
              <a:rPr lang="en-AU" smtClean="0"/>
              <a:t>16/05/2023</a:t>
            </a:fld>
            <a:endParaRPr lang="en-AU"/>
          </a:p>
        </p:txBody>
      </p:sp>
      <p:sp>
        <p:nvSpPr>
          <p:cNvPr id="5" name="Footer Placeholder 4">
            <a:extLst>
              <a:ext uri="{FF2B5EF4-FFF2-40B4-BE49-F238E27FC236}">
                <a16:creationId xmlns:a16="http://schemas.microsoft.com/office/drawing/2014/main" id="{90E247F1-C3DC-47D7-869D-99FE14D070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943E5F1-73C5-415D-AB69-C0664A4864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A29-A48A-4715-943C-04A0FB401998}" type="slidenum">
              <a:rPr lang="en-AU" smtClean="0"/>
              <a:t>‹#›</a:t>
            </a:fld>
            <a:endParaRPr lang="en-AU"/>
          </a:p>
        </p:txBody>
      </p:sp>
    </p:spTree>
    <p:extLst>
      <p:ext uri="{BB962C8B-B14F-4D97-AF65-F5344CB8AC3E}">
        <p14:creationId xmlns:p14="http://schemas.microsoft.com/office/powerpoint/2010/main" val="1731707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cid:D9C68C93-6855-4ED1-B97A-FE2428923F4F" TargetMode="External"/><Relationship Id="rId7"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cid:FBA643D3-94DB-4702-8213-9206F2719618"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F6EBE1-43B4-4EE5-8FCF-62D63B818E54}"/>
              </a:ext>
            </a:extLst>
          </p:cNvPr>
          <p:cNvSpPr/>
          <p:nvPr/>
        </p:nvSpPr>
        <p:spPr>
          <a:xfrm>
            <a:off x="0" y="0"/>
            <a:ext cx="11932020" cy="6864401"/>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718E18D-454C-4DD3-ABC0-6FFBA65E1CFB}"/>
              </a:ext>
            </a:extLst>
          </p:cNvPr>
          <p:cNvSpPr>
            <a:spLocks noGrp="1"/>
          </p:cNvSpPr>
          <p:nvPr>
            <p:ph type="title"/>
          </p:nvPr>
        </p:nvSpPr>
        <p:spPr>
          <a:xfrm>
            <a:off x="3982843" y="2309018"/>
            <a:ext cx="10515600" cy="1325563"/>
          </a:xfrm>
        </p:spPr>
        <p:txBody>
          <a:bodyPr>
            <a:normAutofit/>
          </a:bodyPr>
          <a:lstStyle/>
          <a:p>
            <a:pPr>
              <a:lnSpc>
                <a:spcPct val="114000"/>
              </a:lnSpc>
            </a:pPr>
            <a:r>
              <a:rPr lang="en-US" dirty="0">
                <a:solidFill>
                  <a:schemeClr val="bg1"/>
                </a:solidFill>
                <a:latin typeface="Arial" panose="020B0604020202020204" pitchFamily="34" charset="0"/>
                <a:cs typeface="Arial" panose="020B0604020202020204" pitchFamily="34" charset="0"/>
              </a:rPr>
              <a:t>Dialing up the dialogue: </a:t>
            </a:r>
            <a:br>
              <a:rPr lang="en-US"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Queensland’s Human Rights Act, 3 years on</a:t>
            </a:r>
            <a:endParaRPr lang="en-AU"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15CDD3B-318D-4C6F-877A-027AA65C5DE5}"/>
              </a:ext>
            </a:extLst>
          </p:cNvPr>
          <p:cNvSpPr>
            <a:spLocks noGrp="1"/>
          </p:cNvSpPr>
          <p:nvPr>
            <p:ph idx="1"/>
          </p:nvPr>
        </p:nvSpPr>
        <p:spPr>
          <a:xfrm>
            <a:off x="3982843" y="4215384"/>
            <a:ext cx="10515600" cy="4523225"/>
          </a:xfrm>
        </p:spPr>
        <p:txBody>
          <a:bodyPr>
            <a:normAutofit/>
          </a:bodyPr>
          <a:lstStyle/>
          <a:p>
            <a:pPr marL="0" indent="0">
              <a:buNone/>
            </a:pPr>
            <a:r>
              <a:rPr lang="en-US" sz="2400" dirty="0">
                <a:solidFill>
                  <a:schemeClr val="bg1"/>
                </a:solidFill>
                <a:latin typeface="Arial" panose="020B0604020202020204" pitchFamily="34" charset="0"/>
                <a:cs typeface="Arial" panose="020B0604020202020204" pitchFamily="34" charset="0"/>
              </a:rPr>
              <a:t>Scott McDougall</a:t>
            </a:r>
          </a:p>
          <a:p>
            <a:pPr marL="0" indent="0">
              <a:buNone/>
            </a:pPr>
            <a:r>
              <a:rPr lang="en-US" sz="2400" dirty="0">
                <a:solidFill>
                  <a:schemeClr val="bg1"/>
                </a:solidFill>
                <a:latin typeface="Arial" panose="020B0604020202020204" pitchFamily="34" charset="0"/>
                <a:cs typeface="Arial" panose="020B0604020202020204" pitchFamily="34" charset="0"/>
              </a:rPr>
              <a:t>Queensland Human Rights Commissioner </a:t>
            </a:r>
            <a:endParaRPr lang="en-AU" sz="24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625C52-52EC-401A-A84F-0AD4C659767C}"/>
              </a:ext>
            </a:extLst>
          </p:cNvPr>
          <p:cNvPicPr>
            <a:picLocks noChangeAspect="1"/>
          </p:cNvPicPr>
          <p:nvPr/>
        </p:nvPicPr>
        <p:blipFill rotWithShape="1">
          <a:blip r:embed="rId2">
            <a:extLst>
              <a:ext uri="{28A0092B-C50C-407E-A947-70E740481C1C}">
                <a14:useLocalDpi xmlns:a14="http://schemas.microsoft.com/office/drawing/2010/main" val="0"/>
              </a:ext>
            </a:extLst>
          </a:blip>
          <a:srcRect l="47438"/>
          <a:stretch/>
        </p:blipFill>
        <p:spPr>
          <a:xfrm>
            <a:off x="0" y="0"/>
            <a:ext cx="3812504" cy="6858000"/>
          </a:xfrm>
          <a:prstGeom prst="rect">
            <a:avLst/>
          </a:prstGeom>
        </p:spPr>
      </p:pic>
      <p:pic>
        <p:nvPicPr>
          <p:cNvPr id="8" name="Picture 7">
            <a:extLst>
              <a:ext uri="{FF2B5EF4-FFF2-40B4-BE49-F238E27FC236}">
                <a16:creationId xmlns:a16="http://schemas.microsoft.com/office/drawing/2014/main" id="{2A5631B8-577A-4CAE-BF17-F65AD3373D23}"/>
              </a:ext>
            </a:extLst>
          </p:cNvPr>
          <p:cNvPicPr>
            <a:picLocks noChangeAspect="1"/>
          </p:cNvPicPr>
          <p:nvPr/>
        </p:nvPicPr>
        <p:blipFill>
          <a:blip r:embed="rId3"/>
          <a:stretch>
            <a:fillRect/>
          </a:stretch>
        </p:blipFill>
        <p:spPr>
          <a:xfrm>
            <a:off x="11930866" y="0"/>
            <a:ext cx="268859" cy="6858000"/>
          </a:xfrm>
          <a:prstGeom prst="rect">
            <a:avLst/>
          </a:prstGeom>
        </p:spPr>
      </p:pic>
      <p:cxnSp>
        <p:nvCxnSpPr>
          <p:cNvPr id="11" name="Straight Connector 10">
            <a:extLst>
              <a:ext uri="{FF2B5EF4-FFF2-40B4-BE49-F238E27FC236}">
                <a16:creationId xmlns:a16="http://schemas.microsoft.com/office/drawing/2014/main" id="{FBBEDEC4-BD76-4C8F-AB8B-27503B883657}"/>
              </a:ext>
            </a:extLst>
          </p:cNvPr>
          <p:cNvCxnSpPr/>
          <p:nvPr/>
        </p:nvCxnSpPr>
        <p:spPr>
          <a:xfrm>
            <a:off x="4096512" y="3886200"/>
            <a:ext cx="6702552" cy="0"/>
          </a:xfrm>
          <a:prstGeom prst="line">
            <a:avLst/>
          </a:prstGeom>
          <a:ln w="38100">
            <a:solidFill>
              <a:srgbClr val="F69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512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C02F5C-3597-4985-9498-5129DE563880}"/>
              </a:ext>
            </a:extLst>
          </p:cNvPr>
          <p:cNvSpPr>
            <a:spLocks noGrp="1"/>
          </p:cNvSpPr>
          <p:nvPr>
            <p:ph idx="1"/>
          </p:nvPr>
        </p:nvSpPr>
        <p:spPr>
          <a:xfrm>
            <a:off x="6541920" y="3173505"/>
            <a:ext cx="5614685" cy="2788267"/>
          </a:xfrm>
        </p:spPr>
        <p:txBody>
          <a:bodyPr>
            <a:normAutofit/>
          </a:bodyPr>
          <a:lstStyle/>
          <a:p>
            <a:pPr marL="0" indent="0">
              <a:buNone/>
            </a:pPr>
            <a:r>
              <a:rPr lang="en-AU" sz="2000" b="1" i="1" dirty="0">
                <a:latin typeface="Arial" panose="020B0604020202020204" pitchFamily="34" charset="0"/>
                <a:cs typeface="Arial" panose="020B0604020202020204" pitchFamily="34" charset="0"/>
              </a:rPr>
              <a:t>Re Ipswich City Council </a:t>
            </a:r>
            <a:r>
              <a:rPr lang="en-AU" sz="2000" b="1" dirty="0">
                <a:latin typeface="Arial" panose="020B0604020202020204" pitchFamily="34" charset="0"/>
                <a:cs typeface="Arial" panose="020B0604020202020204" pitchFamily="34" charset="0"/>
              </a:rPr>
              <a:t>[2020] QIRC 194</a:t>
            </a:r>
          </a:p>
        </p:txBody>
      </p:sp>
      <p:pic>
        <p:nvPicPr>
          <p:cNvPr id="5" name="Picture 4">
            <a:extLst>
              <a:ext uri="{FF2B5EF4-FFF2-40B4-BE49-F238E27FC236}">
                <a16:creationId xmlns:a16="http://schemas.microsoft.com/office/drawing/2014/main" id="{23FF7879-4822-46FD-BDD2-CC364BD588B9}"/>
              </a:ext>
            </a:extLst>
          </p:cNvPr>
          <p:cNvPicPr>
            <a:picLocks noChangeAspect="1"/>
          </p:cNvPicPr>
          <p:nvPr/>
        </p:nvPicPr>
        <p:blipFill>
          <a:blip r:embed="rId2"/>
          <a:stretch>
            <a:fillRect/>
          </a:stretch>
        </p:blipFill>
        <p:spPr>
          <a:xfrm>
            <a:off x="11930866" y="0"/>
            <a:ext cx="268859" cy="6858000"/>
          </a:xfrm>
          <a:prstGeom prst="rect">
            <a:avLst/>
          </a:prstGeom>
        </p:spPr>
      </p:pic>
      <p:pic>
        <p:nvPicPr>
          <p:cNvPr id="8" name="Picture 7" descr="A gavel on a stand&#10;&#10;Description automatically generated with medium confidence">
            <a:extLst>
              <a:ext uri="{FF2B5EF4-FFF2-40B4-BE49-F238E27FC236}">
                <a16:creationId xmlns:a16="http://schemas.microsoft.com/office/drawing/2014/main" id="{D774D2ED-E307-4708-B3C2-78CA7DC57DE1}"/>
              </a:ext>
            </a:extLst>
          </p:cNvPr>
          <p:cNvPicPr>
            <a:picLocks noChangeAspect="1"/>
          </p:cNvPicPr>
          <p:nvPr/>
        </p:nvPicPr>
        <p:blipFill rotWithShape="1">
          <a:blip r:embed="rId3">
            <a:extLst>
              <a:ext uri="{28A0092B-C50C-407E-A947-70E740481C1C}">
                <a14:useLocalDpi xmlns:a14="http://schemas.microsoft.com/office/drawing/2010/main" val="0"/>
              </a:ext>
            </a:extLst>
          </a:blip>
          <a:srcRect l="25999" t="625" r="25358" b="9506"/>
          <a:stretch/>
        </p:blipFill>
        <p:spPr>
          <a:xfrm>
            <a:off x="-1" y="609600"/>
            <a:ext cx="6087720" cy="6248400"/>
          </a:xfrm>
          <a:prstGeom prst="rect">
            <a:avLst/>
          </a:prstGeom>
        </p:spPr>
      </p:pic>
      <p:pic>
        <p:nvPicPr>
          <p:cNvPr id="13" name="Picture 12" descr="A gavel on a stand&#10;&#10;Description automatically generated with medium confidence">
            <a:extLst>
              <a:ext uri="{FF2B5EF4-FFF2-40B4-BE49-F238E27FC236}">
                <a16:creationId xmlns:a16="http://schemas.microsoft.com/office/drawing/2014/main" id="{3F2C1A0E-49CC-4057-B7E6-BFCF2B241BD6}"/>
              </a:ext>
            </a:extLst>
          </p:cNvPr>
          <p:cNvPicPr>
            <a:picLocks noChangeAspect="1"/>
          </p:cNvPicPr>
          <p:nvPr/>
        </p:nvPicPr>
        <p:blipFill rotWithShape="1">
          <a:blip r:embed="rId3">
            <a:extLst>
              <a:ext uri="{28A0092B-C50C-407E-A947-70E740481C1C}">
                <a14:useLocalDpi xmlns:a14="http://schemas.microsoft.com/office/drawing/2010/main" val="0"/>
              </a:ext>
            </a:extLst>
          </a:blip>
          <a:srcRect l="25999" t="625" r="25358" b="85579"/>
          <a:stretch/>
        </p:blipFill>
        <p:spPr>
          <a:xfrm flipV="1">
            <a:off x="0" y="-1942"/>
            <a:ext cx="6109280" cy="962621"/>
          </a:xfrm>
          <a:prstGeom prst="rect">
            <a:avLst/>
          </a:prstGeom>
        </p:spPr>
      </p:pic>
      <p:sp>
        <p:nvSpPr>
          <p:cNvPr id="4" name="Rectangle 3">
            <a:extLst>
              <a:ext uri="{FF2B5EF4-FFF2-40B4-BE49-F238E27FC236}">
                <a16:creationId xmlns:a16="http://schemas.microsoft.com/office/drawing/2014/main" id="{F3E9A54F-4E83-44D8-A2DB-BA3B346A1AC7}"/>
              </a:ext>
            </a:extLst>
          </p:cNvPr>
          <p:cNvSpPr/>
          <p:nvPr/>
        </p:nvSpPr>
        <p:spPr>
          <a:xfrm>
            <a:off x="0" y="477671"/>
            <a:ext cx="11689520"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97705912-D77A-440A-B956-F26BA11AD6F5}"/>
              </a:ext>
            </a:extLst>
          </p:cNvPr>
          <p:cNvSpPr txBox="1">
            <a:spLocks/>
          </p:cNvSpPr>
          <p:nvPr/>
        </p:nvSpPr>
        <p:spPr>
          <a:xfrm>
            <a:off x="219785" y="149292"/>
            <a:ext cx="11689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Court acting in an administrative capacity (s9)</a:t>
            </a: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42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0F50A8C-A004-4219-B78B-8D8A9C3D6101}"/>
              </a:ext>
            </a:extLst>
          </p:cNvPr>
          <p:cNvSpPr txBox="1">
            <a:spLocks/>
          </p:cNvSpPr>
          <p:nvPr/>
        </p:nvSpPr>
        <p:spPr>
          <a:xfrm>
            <a:off x="6481482" y="2545975"/>
            <a:ext cx="5199530" cy="3630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AU" sz="2000" dirty="0">
                <a:latin typeface="Arial" panose="020B0604020202020204" pitchFamily="34" charset="0"/>
                <a:cs typeface="Arial" panose="020B0604020202020204" pitchFamily="34" charset="0"/>
              </a:rPr>
              <a:t>Notice provision (s52) </a:t>
            </a:r>
          </a:p>
          <a:p>
            <a:pPr>
              <a:lnSpc>
                <a:spcPct val="114000"/>
              </a:lnSpc>
            </a:pPr>
            <a:endParaRPr lang="en-AU" sz="2000" dirty="0">
              <a:latin typeface="Arial" panose="020B0604020202020204" pitchFamily="34" charset="0"/>
              <a:cs typeface="Arial" panose="020B0604020202020204" pitchFamily="34" charset="0"/>
            </a:endParaRPr>
          </a:p>
          <a:p>
            <a:pPr>
              <a:lnSpc>
                <a:spcPct val="114000"/>
              </a:lnSpc>
            </a:pPr>
            <a:r>
              <a:rPr lang="en-AU" sz="2000" dirty="0">
                <a:latin typeface="Arial" panose="020B0604020202020204" pitchFamily="34" charset="0"/>
                <a:cs typeface="Arial" panose="020B0604020202020204" pitchFamily="34" charset="0"/>
              </a:rPr>
              <a:t>Commission’s intervention guidelines </a:t>
            </a:r>
          </a:p>
        </p:txBody>
      </p:sp>
      <p:pic>
        <p:nvPicPr>
          <p:cNvPr id="5" name="Picture 4">
            <a:extLst>
              <a:ext uri="{FF2B5EF4-FFF2-40B4-BE49-F238E27FC236}">
                <a16:creationId xmlns:a16="http://schemas.microsoft.com/office/drawing/2014/main" id="{173F0F83-A29D-4584-A1BC-F68941CC2957}"/>
              </a:ext>
            </a:extLst>
          </p:cNvPr>
          <p:cNvPicPr>
            <a:picLocks noChangeAspect="1"/>
          </p:cNvPicPr>
          <p:nvPr/>
        </p:nvPicPr>
        <p:blipFill>
          <a:blip r:embed="rId2"/>
          <a:stretch>
            <a:fillRect/>
          </a:stretch>
        </p:blipFill>
        <p:spPr>
          <a:xfrm>
            <a:off x="11930866" y="0"/>
            <a:ext cx="268859" cy="6858000"/>
          </a:xfrm>
          <a:prstGeom prst="rect">
            <a:avLst/>
          </a:prstGeom>
        </p:spPr>
      </p:pic>
      <p:pic>
        <p:nvPicPr>
          <p:cNvPr id="17" name="Picture 16" descr="A group of post-it notes on a cork board&#10;&#10;Description automatically generated with medium confidence">
            <a:extLst>
              <a:ext uri="{FF2B5EF4-FFF2-40B4-BE49-F238E27FC236}">
                <a16:creationId xmlns:a16="http://schemas.microsoft.com/office/drawing/2014/main" id="{A36C23D9-BC06-40A0-8C4F-3ED3179C5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76" y="-83127"/>
            <a:ext cx="6941127" cy="6941127"/>
          </a:xfrm>
          <a:prstGeom prst="rect">
            <a:avLst/>
          </a:prstGeom>
        </p:spPr>
      </p:pic>
      <p:sp>
        <p:nvSpPr>
          <p:cNvPr id="6" name="Rectangle 5">
            <a:extLst>
              <a:ext uri="{FF2B5EF4-FFF2-40B4-BE49-F238E27FC236}">
                <a16:creationId xmlns:a16="http://schemas.microsoft.com/office/drawing/2014/main" id="{FD649DE9-F9CD-49CD-93D4-0E15C5CEA63B}"/>
              </a:ext>
            </a:extLst>
          </p:cNvPr>
          <p:cNvSpPr/>
          <p:nvPr/>
        </p:nvSpPr>
        <p:spPr>
          <a:xfrm>
            <a:off x="0" y="477671"/>
            <a:ext cx="7010400"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1">
            <a:extLst>
              <a:ext uri="{FF2B5EF4-FFF2-40B4-BE49-F238E27FC236}">
                <a16:creationId xmlns:a16="http://schemas.microsoft.com/office/drawing/2014/main" id="{B69E51C7-1BA9-4B9E-9FC0-1959941E38AD}"/>
              </a:ext>
            </a:extLst>
          </p:cNvPr>
          <p:cNvSpPr txBox="1">
            <a:spLocks/>
          </p:cNvSpPr>
          <p:nvPr/>
        </p:nvSpPr>
        <p:spPr>
          <a:xfrm>
            <a:off x="645915" y="153631"/>
            <a:ext cx="8327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A gentle reminder</a:t>
            </a: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43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D2A1A-ECB2-41A8-872D-7E64E0860720}"/>
              </a:ext>
            </a:extLst>
          </p:cNvPr>
          <p:cNvPicPr>
            <a:picLocks noChangeAspect="1"/>
          </p:cNvPicPr>
          <p:nvPr/>
        </p:nvPicPr>
        <p:blipFill>
          <a:blip r:embed="rId2"/>
          <a:stretch>
            <a:fillRect/>
          </a:stretch>
        </p:blipFill>
        <p:spPr>
          <a:xfrm>
            <a:off x="11930866" y="0"/>
            <a:ext cx="268859" cy="6858000"/>
          </a:xfrm>
          <a:prstGeom prst="rect">
            <a:avLst/>
          </a:prstGeom>
        </p:spPr>
      </p:pic>
      <p:pic>
        <p:nvPicPr>
          <p:cNvPr id="10" name="Picture 9">
            <a:extLst>
              <a:ext uri="{FF2B5EF4-FFF2-40B4-BE49-F238E27FC236}">
                <a16:creationId xmlns:a16="http://schemas.microsoft.com/office/drawing/2014/main" id="{F173EFF7-D84D-4237-AB94-5AEB53723A43}"/>
              </a:ext>
            </a:extLst>
          </p:cNvPr>
          <p:cNvPicPr>
            <a:picLocks noChangeAspect="1"/>
          </p:cNvPicPr>
          <p:nvPr/>
        </p:nvPicPr>
        <p:blipFill>
          <a:blip r:embed="rId3"/>
          <a:stretch>
            <a:fillRect/>
          </a:stretch>
        </p:blipFill>
        <p:spPr>
          <a:xfrm>
            <a:off x="0" y="0"/>
            <a:ext cx="6062986" cy="6858000"/>
          </a:xfrm>
          <a:prstGeom prst="rect">
            <a:avLst/>
          </a:prstGeom>
        </p:spPr>
      </p:pic>
      <p:sp>
        <p:nvSpPr>
          <p:cNvPr id="7" name="Rectangle 6">
            <a:extLst>
              <a:ext uri="{FF2B5EF4-FFF2-40B4-BE49-F238E27FC236}">
                <a16:creationId xmlns:a16="http://schemas.microsoft.com/office/drawing/2014/main" id="{72A5BCC5-9A5B-4D8D-BC4F-C6D1BAA17549}"/>
              </a:ext>
            </a:extLst>
          </p:cNvPr>
          <p:cNvSpPr/>
          <p:nvPr/>
        </p:nvSpPr>
        <p:spPr>
          <a:xfrm>
            <a:off x="0" y="477671"/>
            <a:ext cx="7010400"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2EFF785C-E141-4FB0-B6F0-B9A44657A15A}"/>
              </a:ext>
            </a:extLst>
          </p:cNvPr>
          <p:cNvSpPr txBox="1">
            <a:spLocks/>
          </p:cNvSpPr>
          <p:nvPr/>
        </p:nvSpPr>
        <p:spPr>
          <a:xfrm>
            <a:off x="645915" y="153631"/>
            <a:ext cx="8327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2023 Mabo Oration</a:t>
            </a:r>
            <a:endParaRPr lang="en-AU"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B3033E4-76ED-4A4F-84EF-1C379E9733C1}"/>
              </a:ext>
            </a:extLst>
          </p:cNvPr>
          <p:cNvSpPr txBox="1"/>
          <p:nvPr/>
        </p:nvSpPr>
        <p:spPr>
          <a:xfrm>
            <a:off x="6887227" y="1630579"/>
            <a:ext cx="4265908" cy="4618124"/>
          </a:xfrm>
          <a:prstGeom prst="rect">
            <a:avLst/>
          </a:prstGeom>
          <a:noFill/>
        </p:spPr>
        <p:txBody>
          <a:bodyPr wrap="square">
            <a:spAutoFit/>
          </a:bodyPr>
          <a:lstStyle/>
          <a:p>
            <a:pPr>
              <a:lnSpc>
                <a:spcPct val="114000"/>
              </a:lnSpc>
            </a:pPr>
            <a:r>
              <a:rPr lang="en-AU" sz="2400" b="0" i="0" u="none" strike="noStrike" dirty="0">
                <a:solidFill>
                  <a:srgbClr val="D56228"/>
                </a:solidFill>
                <a:effectLst/>
                <a:latin typeface="Arial" panose="020B0604020202020204" pitchFamily="34" charset="0"/>
                <a:cs typeface="Arial" panose="020B0604020202020204" pitchFamily="34" charset="0"/>
              </a:rPr>
              <a:t>Friday 2 June 2023 </a:t>
            </a:r>
          </a:p>
          <a:p>
            <a:pPr>
              <a:lnSpc>
                <a:spcPct val="114000"/>
              </a:lnSpc>
            </a:pPr>
            <a:r>
              <a:rPr lang="en-AU" sz="2400" dirty="0">
                <a:solidFill>
                  <a:srgbClr val="D56228"/>
                </a:solidFill>
                <a:latin typeface="Arial" panose="020B0604020202020204" pitchFamily="34" charset="0"/>
                <a:cs typeface="Arial" panose="020B0604020202020204" pitchFamily="34" charset="0"/>
              </a:rPr>
              <a:t>6pm, Quayside Terminal </a:t>
            </a:r>
            <a:endParaRPr lang="en-AU" sz="2400" dirty="0">
              <a:solidFill>
                <a:srgbClr val="D56228"/>
              </a:solidFill>
              <a:effectLst/>
              <a:latin typeface="Arial" panose="020B0604020202020204" pitchFamily="34" charset="0"/>
              <a:cs typeface="Arial" panose="020B0604020202020204" pitchFamily="34" charset="0"/>
            </a:endParaRPr>
          </a:p>
          <a:p>
            <a:pPr>
              <a:lnSpc>
                <a:spcPct val="114000"/>
              </a:lnSpc>
            </a:pPr>
            <a:r>
              <a:rPr lang="en-AU" sz="2400" b="0" i="0" u="none" strike="noStrike" dirty="0">
                <a:solidFill>
                  <a:srgbClr val="D56228"/>
                </a:solidFill>
                <a:effectLst/>
                <a:latin typeface="Arial" panose="020B0604020202020204" pitchFamily="34" charset="0"/>
                <a:cs typeface="Arial" panose="020B0604020202020204" pitchFamily="34" charset="0"/>
              </a:rPr>
              <a:t>South Townsville</a:t>
            </a:r>
          </a:p>
          <a:p>
            <a:pPr>
              <a:lnSpc>
                <a:spcPct val="114000"/>
              </a:lnSpc>
            </a:pPr>
            <a:endParaRPr lang="en-AU" sz="2400" dirty="0">
              <a:solidFill>
                <a:srgbClr val="0063A6"/>
              </a:solidFill>
              <a:effectLst/>
              <a:latin typeface="Arial" panose="020B0604020202020204" pitchFamily="34" charset="0"/>
              <a:cs typeface="Arial" panose="020B0604020202020204" pitchFamily="34" charset="0"/>
            </a:endParaRPr>
          </a:p>
          <a:p>
            <a:pPr>
              <a:lnSpc>
                <a:spcPct val="114000"/>
              </a:lnSpc>
            </a:pPr>
            <a:r>
              <a:rPr lang="en-AU" sz="2400" b="1" i="0" u="none" strike="noStrike" dirty="0">
                <a:solidFill>
                  <a:srgbClr val="0063A6"/>
                </a:solidFill>
                <a:effectLst/>
                <a:latin typeface="Arial" panose="020B0604020202020204" pitchFamily="34" charset="0"/>
                <a:cs typeface="Arial" panose="020B0604020202020204" pitchFamily="34" charset="0"/>
              </a:rPr>
              <a:t>Professor Megan Davis</a:t>
            </a:r>
            <a:endParaRPr lang="en-AU" sz="2400" b="1" dirty="0">
              <a:solidFill>
                <a:srgbClr val="0063A6"/>
              </a:solidFill>
              <a:effectLst/>
              <a:latin typeface="Arial" panose="020B0604020202020204" pitchFamily="34" charset="0"/>
              <a:cs typeface="Arial" panose="020B0604020202020204" pitchFamily="34" charset="0"/>
            </a:endParaRPr>
          </a:p>
          <a:p>
            <a:pPr>
              <a:lnSpc>
                <a:spcPct val="114000"/>
              </a:lnSpc>
            </a:pPr>
            <a:r>
              <a:rPr lang="en-AU" sz="2400" b="0" i="0" u="none" strike="noStrike" dirty="0">
                <a:solidFill>
                  <a:srgbClr val="0063A6"/>
                </a:solidFill>
                <a:effectLst/>
                <a:latin typeface="Arial" panose="020B0604020202020204" pitchFamily="34" charset="0"/>
                <a:cs typeface="Arial" panose="020B0604020202020204" pitchFamily="34" charset="0"/>
              </a:rPr>
              <a:t>with special guest speakers </a:t>
            </a:r>
            <a:endParaRPr lang="en-AU" sz="2400" dirty="0">
              <a:solidFill>
                <a:srgbClr val="0063A6"/>
              </a:solidFill>
              <a:effectLst/>
              <a:latin typeface="Arial" panose="020B0604020202020204" pitchFamily="34" charset="0"/>
              <a:cs typeface="Arial" panose="020B0604020202020204" pitchFamily="34" charset="0"/>
            </a:endParaRPr>
          </a:p>
          <a:p>
            <a:pPr>
              <a:lnSpc>
                <a:spcPct val="114000"/>
              </a:lnSpc>
            </a:pPr>
            <a:r>
              <a:rPr lang="en-AU" sz="2400" b="1" i="0" u="none" strike="noStrike" dirty="0">
                <a:solidFill>
                  <a:srgbClr val="0063A6"/>
                </a:solidFill>
                <a:effectLst/>
                <a:latin typeface="Arial" panose="020B0604020202020204" pitchFamily="34" charset="0"/>
                <a:cs typeface="Arial" panose="020B0604020202020204" pitchFamily="34" charset="0"/>
              </a:rPr>
              <a:t>Gail Mabo &amp;</a:t>
            </a:r>
            <a:endParaRPr lang="en-AU" sz="2400" b="1" dirty="0">
              <a:solidFill>
                <a:srgbClr val="0063A6"/>
              </a:solidFill>
              <a:effectLst/>
              <a:latin typeface="Arial" panose="020B0604020202020204" pitchFamily="34" charset="0"/>
              <a:cs typeface="Arial" panose="020B0604020202020204" pitchFamily="34" charset="0"/>
            </a:endParaRPr>
          </a:p>
          <a:p>
            <a:pPr>
              <a:lnSpc>
                <a:spcPct val="114000"/>
              </a:lnSpc>
            </a:pPr>
            <a:r>
              <a:rPr lang="en-AU" sz="2400" b="1" i="0" u="none" strike="noStrike" dirty="0">
                <a:solidFill>
                  <a:srgbClr val="0063A6"/>
                </a:solidFill>
                <a:effectLst/>
                <a:latin typeface="Arial" panose="020B0604020202020204" pitchFamily="34" charset="0"/>
                <a:cs typeface="Arial" panose="020B0604020202020204" pitchFamily="34" charset="0"/>
              </a:rPr>
              <a:t>Professor Henry Reynolds</a:t>
            </a:r>
          </a:p>
          <a:p>
            <a:pPr>
              <a:lnSpc>
                <a:spcPct val="114000"/>
              </a:lnSpc>
            </a:pPr>
            <a:endParaRPr lang="en-AU" sz="2000" b="1" dirty="0">
              <a:solidFill>
                <a:srgbClr val="0063A6"/>
              </a:solidFill>
              <a:latin typeface="Arial" panose="020B0604020202020204" pitchFamily="34" charset="0"/>
              <a:cs typeface="Arial" panose="020B0604020202020204" pitchFamily="34" charset="0"/>
            </a:endParaRPr>
          </a:p>
          <a:p>
            <a:pPr>
              <a:lnSpc>
                <a:spcPct val="114000"/>
              </a:lnSpc>
            </a:pPr>
            <a:r>
              <a:rPr lang="en-AU" sz="2400" dirty="0">
                <a:solidFill>
                  <a:srgbClr val="0063A6"/>
                </a:solidFill>
                <a:effectLst/>
                <a:latin typeface="Arial" panose="020B0604020202020204" pitchFamily="34" charset="0"/>
                <a:cs typeface="Arial" panose="020B0604020202020204" pitchFamily="34" charset="0"/>
              </a:rPr>
              <a:t>Details and tickets: </a:t>
            </a:r>
          </a:p>
          <a:p>
            <a:pPr>
              <a:lnSpc>
                <a:spcPct val="114000"/>
              </a:lnSpc>
            </a:pPr>
            <a:r>
              <a:rPr lang="en-AU" sz="2400" dirty="0">
                <a:solidFill>
                  <a:srgbClr val="0063A6"/>
                </a:solidFill>
                <a:latin typeface="Arial" panose="020B0604020202020204" pitchFamily="34" charset="0"/>
                <a:cs typeface="Arial" panose="020B0604020202020204" pitchFamily="34" charset="0"/>
              </a:rPr>
              <a:t>www.qhrc.qld.gov.au</a:t>
            </a:r>
            <a:endParaRPr lang="en-AU" sz="2400" dirty="0">
              <a:solidFill>
                <a:srgbClr val="0063A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35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6E5679-ECCB-7E4F-8F8B-A1DD71E384C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4890BD-118D-C84E-8C85-A73D9EE8B5D4}" type="slidenum">
              <a:rPr kumimoji="0" lang="en-US" sz="10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cs typeface="Arial" charset="0"/>
            </a:endParaRPr>
          </a:p>
        </p:txBody>
      </p:sp>
      <p:pic>
        <p:nvPicPr>
          <p:cNvPr id="3" name="Picture 2" descr="A picture containing person, way, people, sidewalk&#10;&#10;Description automatically generated">
            <a:extLst>
              <a:ext uri="{FF2B5EF4-FFF2-40B4-BE49-F238E27FC236}">
                <a16:creationId xmlns:a16="http://schemas.microsoft.com/office/drawing/2014/main" id="{0D326A2B-9196-421F-AD80-0444D0C8A476}"/>
              </a:ext>
            </a:extLst>
          </p:cNvPr>
          <p:cNvPicPr>
            <a:picLocks noChangeAspect="1"/>
          </p:cNvPicPr>
          <p:nvPr/>
        </p:nvPicPr>
        <p:blipFill rotWithShape="1">
          <a:blip r:embed="rId2"/>
          <a:srcRect l="30978" t="668" r="10326" b="14958"/>
          <a:stretch/>
        </p:blipFill>
        <p:spPr>
          <a:xfrm>
            <a:off x="5108026" y="0"/>
            <a:ext cx="7156174" cy="6858000"/>
          </a:xfrm>
          <a:prstGeom prst="rect">
            <a:avLst/>
          </a:prstGeom>
        </p:spPr>
      </p:pic>
      <p:sp>
        <p:nvSpPr>
          <p:cNvPr id="11" name="Rectangle 10">
            <a:extLst>
              <a:ext uri="{FF2B5EF4-FFF2-40B4-BE49-F238E27FC236}">
                <a16:creationId xmlns:a16="http://schemas.microsoft.com/office/drawing/2014/main" id="{B1A02E72-97AE-4F38-8995-4C7F6BE5F667}"/>
              </a:ext>
            </a:extLst>
          </p:cNvPr>
          <p:cNvSpPr/>
          <p:nvPr/>
        </p:nvSpPr>
        <p:spPr>
          <a:xfrm>
            <a:off x="0" y="477671"/>
            <a:ext cx="6766559"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968FBCC1-3B75-664D-9503-B038F3FB2654}"/>
              </a:ext>
            </a:extLst>
          </p:cNvPr>
          <p:cNvSpPr>
            <a:spLocks noGrp="1"/>
          </p:cNvSpPr>
          <p:nvPr>
            <p:ph type="title"/>
          </p:nvPr>
        </p:nvSpPr>
        <p:spPr>
          <a:xfrm>
            <a:off x="261132" y="0"/>
            <a:ext cx="6505427" cy="1645917"/>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Acknowledgement of Country </a:t>
            </a:r>
          </a:p>
        </p:txBody>
      </p:sp>
      <p:sp>
        <p:nvSpPr>
          <p:cNvPr id="7" name="Content Placeholder 2">
            <a:extLst>
              <a:ext uri="{FF2B5EF4-FFF2-40B4-BE49-F238E27FC236}">
                <a16:creationId xmlns:a16="http://schemas.microsoft.com/office/drawing/2014/main" id="{4E656304-0F2C-3A48-81D6-1D34D2424A43}"/>
              </a:ext>
            </a:extLst>
          </p:cNvPr>
          <p:cNvSpPr txBox="1">
            <a:spLocks/>
          </p:cNvSpPr>
          <p:nvPr/>
        </p:nvSpPr>
        <p:spPr>
          <a:xfrm>
            <a:off x="220598" y="1469569"/>
            <a:ext cx="4683045" cy="55647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a:buNone/>
              <a:defRPr sz="2400"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a:solidFill>
                  <a:schemeClr val="bg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000" kern="1200">
                <a:solidFill>
                  <a:schemeClr val="bg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800" kern="1200">
                <a:solidFill>
                  <a:schemeClr val="bg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1500"/>
              </a:spcAft>
              <a:buClrTx/>
              <a:buSzTx/>
              <a:buFont typeface="Arial"/>
              <a:buNone/>
              <a:tabLst/>
              <a:defRPr/>
            </a:pPr>
            <a:r>
              <a:rPr kumimoji="0" lang="en-AU" b="0" i="0" u="none" strike="noStrike" kern="1200" cap="none" spc="0" normalizeH="0" baseline="0" noProof="0" dirty="0">
                <a:ln>
                  <a:noFill/>
                </a:ln>
                <a:solidFill>
                  <a:schemeClr val="tx1"/>
                </a:solidFill>
                <a:effectLst/>
                <a:uLnTx/>
                <a:uFillTx/>
                <a:latin typeface="Arial" charset="0"/>
                <a:cs typeface="Arial" charset="0"/>
              </a:rPr>
              <a:t>The Queensland Human Rights Commission acknowledges Aboriginal and Torres Strait Islander peoples as the First Australians and recognises their culture, history, diversity, and their deep connection to the land, waters and seas of Queensland and the Torres Strait. </a:t>
            </a:r>
          </a:p>
          <a:p>
            <a:pPr marL="0" marR="0" lvl="0" indent="0" algn="l" defTabSz="914400" rtl="0" eaLnBrk="1" fontAlgn="auto" latinLnBrk="0" hangingPunct="1">
              <a:lnSpc>
                <a:spcPct val="105000"/>
              </a:lnSpc>
              <a:spcBef>
                <a:spcPts val="0"/>
              </a:spcBef>
              <a:spcAft>
                <a:spcPts val="1500"/>
              </a:spcAft>
              <a:buClrTx/>
              <a:buSzTx/>
              <a:buFont typeface="Arial"/>
              <a:buNone/>
              <a:tabLst/>
              <a:defRPr/>
            </a:pPr>
            <a:r>
              <a:rPr kumimoji="0" lang="en-AU" b="0" i="0" u="none" strike="noStrike" kern="1200" cap="none" spc="0" normalizeH="0" baseline="0" noProof="0" dirty="0">
                <a:ln>
                  <a:noFill/>
                </a:ln>
                <a:solidFill>
                  <a:schemeClr val="tx1"/>
                </a:solidFill>
                <a:effectLst/>
                <a:uLnTx/>
                <a:uFillTx/>
                <a:latin typeface="Arial" charset="0"/>
                <a:cs typeface="Arial" charset="0"/>
              </a:rPr>
              <a:t>We pay our respects to the traditional owners of the land we meet on today and to elders, past, present and emerging.</a:t>
            </a:r>
          </a:p>
          <a:p>
            <a:pPr marL="0" marR="0" lvl="0" indent="0" algn="l" defTabSz="914400" rtl="0" eaLnBrk="1" fontAlgn="auto" latinLnBrk="0" hangingPunct="1">
              <a:lnSpc>
                <a:spcPct val="105000"/>
              </a:lnSpc>
              <a:spcBef>
                <a:spcPts val="0"/>
              </a:spcBef>
              <a:spcAft>
                <a:spcPts val="1500"/>
              </a:spcAft>
              <a:buClrTx/>
              <a:buSzTx/>
              <a:buFont typeface="Arial"/>
              <a:buNone/>
              <a:tabLst/>
              <a:defRPr/>
            </a:pPr>
            <a:endParaRPr kumimoji="0" lang="en-US" b="0" i="0" u="none" strike="noStrike" kern="1200" cap="none" spc="0" normalizeH="0" baseline="0" noProof="0" dirty="0">
              <a:ln>
                <a:noFill/>
              </a:ln>
              <a:solidFill>
                <a:schemeClr val="tx1"/>
              </a:solidFill>
              <a:effectLst/>
              <a:uLnTx/>
              <a:uFillTx/>
              <a:latin typeface="Arial" charset="0"/>
              <a:cs typeface="Arial" charset="0"/>
            </a:endParaRPr>
          </a:p>
        </p:txBody>
      </p:sp>
      <p:pic>
        <p:nvPicPr>
          <p:cNvPr id="10" name="Picture 9">
            <a:extLst>
              <a:ext uri="{FF2B5EF4-FFF2-40B4-BE49-F238E27FC236}">
                <a16:creationId xmlns:a16="http://schemas.microsoft.com/office/drawing/2014/main" id="{C2FDF7A1-0EEB-463C-8DFC-8A6C04D75150}"/>
              </a:ext>
            </a:extLst>
          </p:cNvPr>
          <p:cNvPicPr>
            <a:picLocks noChangeAspect="1"/>
          </p:cNvPicPr>
          <p:nvPr/>
        </p:nvPicPr>
        <p:blipFill>
          <a:blip r:embed="rId3"/>
          <a:stretch>
            <a:fillRect/>
          </a:stretch>
        </p:blipFill>
        <p:spPr>
          <a:xfrm>
            <a:off x="11930866" y="0"/>
            <a:ext cx="268859" cy="6858000"/>
          </a:xfrm>
          <a:prstGeom prst="rect">
            <a:avLst/>
          </a:prstGeom>
        </p:spPr>
      </p:pic>
    </p:spTree>
    <p:extLst>
      <p:ext uri="{BB962C8B-B14F-4D97-AF65-F5344CB8AC3E}">
        <p14:creationId xmlns:p14="http://schemas.microsoft.com/office/powerpoint/2010/main" val="57472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7B8ED-C685-490E-B668-8018C900DC14}"/>
              </a:ext>
            </a:extLst>
          </p:cNvPr>
          <p:cNvSpPr/>
          <p:nvPr/>
        </p:nvSpPr>
        <p:spPr>
          <a:xfrm>
            <a:off x="-19465" y="2"/>
            <a:ext cx="11966362" cy="6857998"/>
          </a:xfrm>
          <a:prstGeom prst="rect">
            <a:avLst/>
          </a:prstGeom>
          <a:solidFill>
            <a:srgbClr val="F3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49" name="D9C68C93-6855-4ED1-B97A-FE2428923F4F" descr="IMG_3043.jpg">
            <a:extLst>
              <a:ext uri="{FF2B5EF4-FFF2-40B4-BE49-F238E27FC236}">
                <a16:creationId xmlns:a16="http://schemas.microsoft.com/office/drawing/2014/main" id="{2F99ECF5-9F68-4C04-B6A2-72D28B3CB7EE}"/>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38698"/>
          <a:stretch>
            <a:fillRect/>
          </a:stretch>
        </p:blipFill>
        <p:spPr bwMode="auto">
          <a:xfrm rot="21205165">
            <a:off x="-19221" y="1199159"/>
            <a:ext cx="6956684" cy="61481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FBA643D3-94DB-4702-8213-9206F2719618" descr="IMG_1771.jpg">
            <a:extLst>
              <a:ext uri="{FF2B5EF4-FFF2-40B4-BE49-F238E27FC236}">
                <a16:creationId xmlns:a16="http://schemas.microsoft.com/office/drawing/2014/main" id="{A1589B03-A38B-4C5C-B983-020E5B976476}"/>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b="37124"/>
          <a:stretch>
            <a:fillRect/>
          </a:stretch>
        </p:blipFill>
        <p:spPr bwMode="auto">
          <a:xfrm>
            <a:off x="5851254" y="1880596"/>
            <a:ext cx="5937090" cy="49774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6495BEA-6E15-413A-9AD1-24E7C1C9A47A}"/>
              </a:ext>
            </a:extLst>
          </p:cNvPr>
          <p:cNvSpPr>
            <a:spLocks noChangeArrowheads="1"/>
          </p:cNvSpPr>
          <p:nvPr/>
        </p:nvSpPr>
        <p:spPr bwMode="auto">
          <a:xfrm flipV="1">
            <a:off x="2910499" y="-7239003"/>
            <a:ext cx="29407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3" name="Rectangle 4">
            <a:extLst>
              <a:ext uri="{FF2B5EF4-FFF2-40B4-BE49-F238E27FC236}">
                <a16:creationId xmlns:a16="http://schemas.microsoft.com/office/drawing/2014/main" id="{E9F1AC15-F9C1-4BE7-8D8B-B957EC845B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6" name="Picture 5">
            <a:extLst>
              <a:ext uri="{FF2B5EF4-FFF2-40B4-BE49-F238E27FC236}">
                <a16:creationId xmlns:a16="http://schemas.microsoft.com/office/drawing/2014/main" id="{9FE8DD63-44F4-4355-B365-B4AA87ED9E6F}"/>
              </a:ext>
            </a:extLst>
          </p:cNvPr>
          <p:cNvPicPr>
            <a:picLocks noChangeAspect="1"/>
          </p:cNvPicPr>
          <p:nvPr/>
        </p:nvPicPr>
        <p:blipFill>
          <a:blip r:embed="rId6"/>
          <a:stretch>
            <a:fillRect/>
          </a:stretch>
        </p:blipFill>
        <p:spPr>
          <a:xfrm>
            <a:off x="11930866" y="0"/>
            <a:ext cx="268859" cy="6858000"/>
          </a:xfrm>
          <a:prstGeom prst="rect">
            <a:avLst/>
          </a:prstGeom>
        </p:spPr>
      </p:pic>
      <p:sp>
        <p:nvSpPr>
          <p:cNvPr id="5" name="Rectangle 4">
            <a:extLst>
              <a:ext uri="{FF2B5EF4-FFF2-40B4-BE49-F238E27FC236}">
                <a16:creationId xmlns:a16="http://schemas.microsoft.com/office/drawing/2014/main" id="{916A45A6-1293-4830-8BB1-8217D7A054ED}"/>
              </a:ext>
            </a:extLst>
          </p:cNvPr>
          <p:cNvSpPr/>
          <p:nvPr/>
        </p:nvSpPr>
        <p:spPr>
          <a:xfrm rot="21246799">
            <a:off x="267452" y="2106381"/>
            <a:ext cx="1068616" cy="490756"/>
          </a:xfrm>
          <a:prstGeom prst="rect">
            <a:avLst/>
          </a:prstGeom>
          <a:blipFill>
            <a:blip r:embed="rId7">
              <a:alphaModFix/>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4D4F653-ACF1-4AE9-B7FD-AFEDCE74C001}"/>
              </a:ext>
            </a:extLst>
          </p:cNvPr>
          <p:cNvSpPr/>
          <p:nvPr/>
        </p:nvSpPr>
        <p:spPr>
          <a:xfrm rot="21246799">
            <a:off x="5963804" y="2452573"/>
            <a:ext cx="937350" cy="396006"/>
          </a:xfrm>
          <a:prstGeom prst="rect">
            <a:avLst/>
          </a:prstGeom>
          <a:blipFill>
            <a:blip r:embed="rId7">
              <a:alphaModFix/>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2E308FD-0FFF-4F6A-81D1-BB02CF71AC92}"/>
              </a:ext>
            </a:extLst>
          </p:cNvPr>
          <p:cNvSpPr/>
          <p:nvPr/>
        </p:nvSpPr>
        <p:spPr>
          <a:xfrm>
            <a:off x="-19465" y="454194"/>
            <a:ext cx="6766559"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dirty="0">
                <a:latin typeface="Arial" panose="020B0604020202020204" pitchFamily="34" charset="0"/>
                <a:cs typeface="Arial" panose="020B0604020202020204" pitchFamily="34" charset="0"/>
              </a:rPr>
              <a:t>Human rights in the news</a:t>
            </a:r>
          </a:p>
        </p:txBody>
      </p:sp>
      <p:sp>
        <p:nvSpPr>
          <p:cNvPr id="11" name="Title 1">
            <a:extLst>
              <a:ext uri="{FF2B5EF4-FFF2-40B4-BE49-F238E27FC236}">
                <a16:creationId xmlns:a16="http://schemas.microsoft.com/office/drawing/2014/main" id="{0163AD3A-3F77-47A4-84A6-05180FE687B0}"/>
              </a:ext>
            </a:extLst>
          </p:cNvPr>
          <p:cNvSpPr txBox="1">
            <a:spLocks/>
          </p:cNvSpPr>
          <p:nvPr/>
        </p:nvSpPr>
        <p:spPr>
          <a:xfrm>
            <a:off x="797859" y="497155"/>
            <a:ext cx="5968700" cy="164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2604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ky, tree&#10;&#10;Description automatically generated">
            <a:extLst>
              <a:ext uri="{FF2B5EF4-FFF2-40B4-BE49-F238E27FC236}">
                <a16:creationId xmlns:a16="http://schemas.microsoft.com/office/drawing/2014/main" id="{B830DF7A-B20E-4AE1-A7B2-B903941BC53A}"/>
              </a:ext>
            </a:extLst>
          </p:cNvPr>
          <p:cNvPicPr>
            <a:picLocks noChangeAspect="1"/>
          </p:cNvPicPr>
          <p:nvPr/>
        </p:nvPicPr>
        <p:blipFill rotWithShape="1">
          <a:blip r:embed="rId2">
            <a:extLst>
              <a:ext uri="{28A0092B-C50C-407E-A947-70E740481C1C}">
                <a14:useLocalDpi xmlns:a14="http://schemas.microsoft.com/office/drawing/2010/main" val="0"/>
              </a:ext>
            </a:extLst>
          </a:blip>
          <a:srcRect l="26008" r="15905"/>
          <a:stretch/>
        </p:blipFill>
        <p:spPr>
          <a:xfrm>
            <a:off x="0" y="0"/>
            <a:ext cx="6006354" cy="6858000"/>
          </a:xfrm>
          <a:prstGeom prst="rect">
            <a:avLst/>
          </a:prstGeom>
        </p:spPr>
      </p:pic>
      <p:sp>
        <p:nvSpPr>
          <p:cNvPr id="5" name="Rectangle 4">
            <a:extLst>
              <a:ext uri="{FF2B5EF4-FFF2-40B4-BE49-F238E27FC236}">
                <a16:creationId xmlns:a16="http://schemas.microsoft.com/office/drawing/2014/main" id="{32661D36-32D3-4504-A080-6B6CE5F07A6B}"/>
              </a:ext>
            </a:extLst>
          </p:cNvPr>
          <p:cNvSpPr/>
          <p:nvPr/>
        </p:nvSpPr>
        <p:spPr>
          <a:xfrm>
            <a:off x="-1" y="477671"/>
            <a:ext cx="11161517"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22AB9BBA-3363-4892-864A-E75CEBA0A10E}"/>
              </a:ext>
            </a:extLst>
          </p:cNvPr>
          <p:cNvPicPr>
            <a:picLocks noChangeAspect="1"/>
          </p:cNvPicPr>
          <p:nvPr/>
        </p:nvPicPr>
        <p:blipFill>
          <a:blip r:embed="rId3"/>
          <a:stretch>
            <a:fillRect/>
          </a:stretch>
        </p:blipFill>
        <p:spPr>
          <a:xfrm>
            <a:off x="11930866" y="0"/>
            <a:ext cx="268859" cy="6858000"/>
          </a:xfrm>
          <a:prstGeom prst="rect">
            <a:avLst/>
          </a:prstGeom>
        </p:spPr>
      </p:pic>
      <p:sp>
        <p:nvSpPr>
          <p:cNvPr id="7" name="Title 1">
            <a:extLst>
              <a:ext uri="{FF2B5EF4-FFF2-40B4-BE49-F238E27FC236}">
                <a16:creationId xmlns:a16="http://schemas.microsoft.com/office/drawing/2014/main" id="{C13C1134-9F6E-472E-A0B1-B112C0709D54}"/>
              </a:ext>
            </a:extLst>
          </p:cNvPr>
          <p:cNvSpPr txBox="1">
            <a:spLocks/>
          </p:cNvSpPr>
          <p:nvPr/>
        </p:nvSpPr>
        <p:spPr>
          <a:xfrm>
            <a:off x="645916" y="1536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Obligations under the Human Rights Act</a:t>
            </a:r>
            <a:endParaRPr lang="en-AU" dirty="0">
              <a:solidFill>
                <a:schemeClr val="bg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5EC0B796-0255-405F-BEFE-30E578F386A8}"/>
              </a:ext>
            </a:extLst>
          </p:cNvPr>
          <p:cNvSpPr txBox="1">
            <a:spLocks/>
          </p:cNvSpPr>
          <p:nvPr/>
        </p:nvSpPr>
        <p:spPr>
          <a:xfrm>
            <a:off x="6513788" y="1479194"/>
            <a:ext cx="4840010" cy="5065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AU" sz="2000" b="1" kern="100" dirty="0">
                <a:latin typeface="Arial" panose="020B0604020202020204" pitchFamily="34" charset="0"/>
                <a:ea typeface="Calibri" panose="020F0502020204030204" pitchFamily="34" charset="0"/>
                <a:cs typeface="Arial" panose="020B0604020202020204" pitchFamily="34" charset="0"/>
              </a:rPr>
              <a:t>Parliament</a:t>
            </a:r>
            <a:r>
              <a:rPr lang="en-AU" sz="2000" kern="100" dirty="0">
                <a:latin typeface="Arial" panose="020B0604020202020204" pitchFamily="34" charset="0"/>
                <a:ea typeface="Calibri" panose="020F0502020204030204" pitchFamily="34" charset="0"/>
                <a:cs typeface="Arial" panose="020B0604020202020204" pitchFamily="34" charset="0"/>
              </a:rPr>
              <a:t> when making new laws must demonstrate how human rights have been considered</a:t>
            </a:r>
          </a:p>
          <a:p>
            <a:pPr marL="0" indent="0">
              <a:spcAft>
                <a:spcPts val="800"/>
              </a:spcAft>
              <a:buFont typeface="Arial" panose="020B0604020202020204" pitchFamily="34" charset="0"/>
              <a:buNone/>
            </a:pPr>
            <a:r>
              <a:rPr lang="en-AU" sz="2000" b="1" kern="100" dirty="0">
                <a:latin typeface="Arial" panose="020B0604020202020204" pitchFamily="34" charset="0"/>
                <a:ea typeface="Calibri" panose="020F0502020204030204" pitchFamily="34" charset="0"/>
                <a:cs typeface="Arial" panose="020B0604020202020204" pitchFamily="34" charset="0"/>
              </a:rPr>
              <a:t>Executive</a:t>
            </a:r>
            <a:r>
              <a:rPr lang="en-AU" sz="2000" kern="100" dirty="0">
                <a:latin typeface="Arial" panose="020B0604020202020204" pitchFamily="34" charset="0"/>
                <a:ea typeface="Calibri" panose="020F0502020204030204" pitchFamily="34" charset="0"/>
                <a:cs typeface="Arial" panose="020B0604020202020204" pitchFamily="34" charset="0"/>
              </a:rPr>
              <a:t> must give proper consideration to human rights when making decisions and act compatibly with human rights</a:t>
            </a:r>
          </a:p>
          <a:p>
            <a:pPr marL="0" indent="0">
              <a:spcAft>
                <a:spcPts val="800"/>
              </a:spcAft>
              <a:buFont typeface="Arial" panose="020B0604020202020204" pitchFamily="34" charset="0"/>
              <a:buNone/>
            </a:pPr>
            <a:r>
              <a:rPr lang="en-AU" sz="2000" b="1" kern="100" dirty="0">
                <a:latin typeface="Arial" panose="020B0604020202020204" pitchFamily="34" charset="0"/>
                <a:ea typeface="Calibri" panose="020F0502020204030204" pitchFamily="34" charset="0"/>
                <a:cs typeface="Arial" panose="020B0604020202020204" pitchFamily="34" charset="0"/>
              </a:rPr>
              <a:t>Courts</a:t>
            </a:r>
            <a:r>
              <a:rPr lang="en-AU" sz="2000" kern="100" dirty="0">
                <a:latin typeface="Arial" panose="020B0604020202020204" pitchFamily="34" charset="0"/>
                <a:ea typeface="Calibri" panose="020F0502020204030204" pitchFamily="34" charset="0"/>
                <a:cs typeface="Arial" panose="020B0604020202020204" pitchFamily="34" charset="0"/>
              </a:rPr>
              <a:t>:</a:t>
            </a:r>
          </a:p>
          <a:p>
            <a:pPr marL="800100" lvl="1" indent="-342900">
              <a:buFont typeface="Symbol" panose="05050102010706020507" pitchFamily="18" charset="2"/>
              <a:buChar char=""/>
            </a:pPr>
            <a:r>
              <a:rPr lang="en-AU" sz="2000" kern="100" dirty="0">
                <a:latin typeface="Arial" panose="020B0604020202020204" pitchFamily="34" charset="0"/>
                <a:ea typeface="Calibri" panose="020F0502020204030204" pitchFamily="34" charset="0"/>
                <a:cs typeface="Arial" panose="020B0604020202020204" pitchFamily="34" charset="0"/>
              </a:rPr>
              <a:t>must consider any rights that  apply by direct application </a:t>
            </a:r>
          </a:p>
          <a:p>
            <a:pPr marL="800100" lvl="1" indent="-342900">
              <a:buFont typeface="Symbol" panose="05050102010706020507" pitchFamily="18" charset="2"/>
              <a:buChar char=""/>
            </a:pPr>
            <a:r>
              <a:rPr lang="en-AU" sz="2000" kern="100" dirty="0">
                <a:latin typeface="Arial" panose="020B0604020202020204" pitchFamily="34" charset="0"/>
                <a:ea typeface="Calibri" panose="020F0502020204030204" pitchFamily="34" charset="0"/>
                <a:cs typeface="Arial" panose="020B0604020202020204" pitchFamily="34" charset="0"/>
              </a:rPr>
              <a:t>must interpret laws compatibly with human rights, and </a:t>
            </a:r>
          </a:p>
          <a:p>
            <a:pPr marL="800100" lvl="1" indent="-342900">
              <a:spcAft>
                <a:spcPts val="800"/>
              </a:spcAft>
              <a:buFont typeface="Symbol" panose="05050102010706020507" pitchFamily="18" charset="2"/>
              <a:buChar char=""/>
            </a:pPr>
            <a:r>
              <a:rPr lang="en-AU" sz="2000" kern="100" dirty="0">
                <a:latin typeface="Arial" panose="020B0604020202020204" pitchFamily="34" charset="0"/>
                <a:ea typeface="Calibri" panose="020F0502020204030204" pitchFamily="34" charset="0"/>
                <a:cs typeface="Arial" panose="020B0604020202020204" pitchFamily="34" charset="0"/>
              </a:rPr>
              <a:t>are also bound as a ‘public entity’, when acting in an administrative capacity.</a:t>
            </a:r>
          </a:p>
          <a:p>
            <a:endParaRPr lang="en-AU" sz="1600" dirty="0"/>
          </a:p>
        </p:txBody>
      </p:sp>
    </p:spTree>
    <p:extLst>
      <p:ext uri="{BB962C8B-B14F-4D97-AF65-F5344CB8AC3E}">
        <p14:creationId xmlns:p14="http://schemas.microsoft.com/office/powerpoint/2010/main" val="415364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re extinguisher and hose reel in hotel corridor">
            <a:extLst>
              <a:ext uri="{FF2B5EF4-FFF2-40B4-BE49-F238E27FC236}">
                <a16:creationId xmlns:a16="http://schemas.microsoft.com/office/drawing/2014/main" id="{BBFF8FD7-E209-A51B-4D7F-9D60D5322F96}"/>
              </a:ext>
            </a:extLst>
          </p:cNvPr>
          <p:cNvPicPr>
            <a:picLocks noChangeAspect="1"/>
          </p:cNvPicPr>
          <p:nvPr/>
        </p:nvPicPr>
        <p:blipFill rotWithShape="1">
          <a:blip r:embed="rId2"/>
          <a:srcRect t="-1" r="41831" b="-1"/>
          <a:stretch/>
        </p:blipFill>
        <p:spPr>
          <a:xfrm>
            <a:off x="1" y="10"/>
            <a:ext cx="5976256"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A1F2277-6448-42D6-AD98-3311EC363C44}"/>
              </a:ext>
            </a:extLst>
          </p:cNvPr>
          <p:cNvSpPr/>
          <p:nvPr/>
        </p:nvSpPr>
        <p:spPr>
          <a:xfrm>
            <a:off x="0" y="477671"/>
            <a:ext cx="6651172"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D400CC21-8D80-4890-BDDE-895EB45BEE14}"/>
              </a:ext>
            </a:extLst>
          </p:cNvPr>
          <p:cNvPicPr>
            <a:picLocks noChangeAspect="1"/>
          </p:cNvPicPr>
          <p:nvPr/>
        </p:nvPicPr>
        <p:blipFill>
          <a:blip r:embed="rId3"/>
          <a:stretch>
            <a:fillRect/>
          </a:stretch>
        </p:blipFill>
        <p:spPr>
          <a:xfrm>
            <a:off x="11930866" y="0"/>
            <a:ext cx="268859" cy="6858000"/>
          </a:xfrm>
          <a:prstGeom prst="rect">
            <a:avLst/>
          </a:prstGeom>
        </p:spPr>
      </p:pic>
      <p:sp>
        <p:nvSpPr>
          <p:cNvPr id="13" name="Title 1">
            <a:extLst>
              <a:ext uri="{FF2B5EF4-FFF2-40B4-BE49-F238E27FC236}">
                <a16:creationId xmlns:a16="http://schemas.microsoft.com/office/drawing/2014/main" id="{83364DDC-28B8-4E77-B31A-EE2C89F0E520}"/>
              </a:ext>
            </a:extLst>
          </p:cNvPr>
          <p:cNvSpPr txBox="1">
            <a:spLocks/>
          </p:cNvSpPr>
          <p:nvPr/>
        </p:nvSpPr>
        <p:spPr>
          <a:xfrm>
            <a:off x="645916" y="153631"/>
            <a:ext cx="6124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Override declaration</a:t>
            </a:r>
            <a:endParaRPr lang="en-AU"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6F4DB98-86EB-4CC9-9A2C-EEBDD43BFFE7}"/>
              </a:ext>
            </a:extLst>
          </p:cNvPr>
          <p:cNvGrpSpPr/>
          <p:nvPr/>
        </p:nvGrpSpPr>
        <p:grpSpPr>
          <a:xfrm>
            <a:off x="5778785" y="1159659"/>
            <a:ext cx="404433" cy="3770264"/>
            <a:chOff x="5976257" y="2877670"/>
            <a:chExt cx="404433" cy="3770264"/>
          </a:xfrm>
        </p:grpSpPr>
        <p:sp>
          <p:nvSpPr>
            <p:cNvPr id="7" name="TextBox 6">
              <a:extLst>
                <a:ext uri="{FF2B5EF4-FFF2-40B4-BE49-F238E27FC236}">
                  <a16:creationId xmlns:a16="http://schemas.microsoft.com/office/drawing/2014/main" id="{B6E19CAC-B3D6-4325-A00E-7382F5A9B05B}"/>
                </a:ext>
              </a:extLst>
            </p:cNvPr>
            <p:cNvSpPr txBox="1"/>
            <p:nvPr/>
          </p:nvSpPr>
          <p:spPr>
            <a:xfrm>
              <a:off x="5976257" y="2877671"/>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7C277B5-E18F-4A70-B285-459057EFB1D2}"/>
                </a:ext>
              </a:extLst>
            </p:cNvPr>
            <p:cNvSpPr txBox="1"/>
            <p:nvPr/>
          </p:nvSpPr>
          <p:spPr>
            <a:xfrm>
              <a:off x="6334971" y="2877670"/>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68B4D025-2682-4277-8809-5B84D74DEA71}"/>
              </a:ext>
            </a:extLst>
          </p:cNvPr>
          <p:cNvGrpSpPr/>
          <p:nvPr/>
        </p:nvGrpSpPr>
        <p:grpSpPr>
          <a:xfrm rot="10800000">
            <a:off x="11374680" y="3356012"/>
            <a:ext cx="404433" cy="3770264"/>
            <a:chOff x="5976257" y="2877670"/>
            <a:chExt cx="404433" cy="3770264"/>
          </a:xfrm>
        </p:grpSpPr>
        <p:sp>
          <p:nvSpPr>
            <p:cNvPr id="19" name="TextBox 18">
              <a:extLst>
                <a:ext uri="{FF2B5EF4-FFF2-40B4-BE49-F238E27FC236}">
                  <a16:creationId xmlns:a16="http://schemas.microsoft.com/office/drawing/2014/main" id="{E54203A2-03F9-46F1-98F3-68285E4FF3B6}"/>
                </a:ext>
              </a:extLst>
            </p:cNvPr>
            <p:cNvSpPr txBox="1"/>
            <p:nvPr/>
          </p:nvSpPr>
          <p:spPr>
            <a:xfrm>
              <a:off x="5976257" y="2877671"/>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D18764E-073B-4A8D-8E25-AFBBFA61A00F}"/>
                </a:ext>
              </a:extLst>
            </p:cNvPr>
            <p:cNvSpPr txBox="1"/>
            <p:nvPr/>
          </p:nvSpPr>
          <p:spPr>
            <a:xfrm>
              <a:off x="6334971" y="2877670"/>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grpSp>
      <p:sp>
        <p:nvSpPr>
          <p:cNvPr id="3" name="Content Placeholder 2">
            <a:extLst>
              <a:ext uri="{FF2B5EF4-FFF2-40B4-BE49-F238E27FC236}">
                <a16:creationId xmlns:a16="http://schemas.microsoft.com/office/drawing/2014/main" id="{372C6B90-439C-4D3C-BB8C-D2E9EE21F525}"/>
              </a:ext>
            </a:extLst>
          </p:cNvPr>
          <p:cNvSpPr>
            <a:spLocks noGrp="1"/>
          </p:cNvSpPr>
          <p:nvPr>
            <p:ph idx="1"/>
          </p:nvPr>
        </p:nvSpPr>
        <p:spPr>
          <a:xfrm>
            <a:off x="6533090" y="1323555"/>
            <a:ext cx="4840942" cy="4557293"/>
          </a:xfrm>
        </p:spPr>
        <p:txBody>
          <a:bodyPr>
            <a:normAutofit lnSpcReduction="10000"/>
          </a:bodyPr>
          <a:lstStyle/>
          <a:p>
            <a:pPr marL="0" indent="0">
              <a:lnSpc>
                <a:spcPct val="134000"/>
              </a:lnSpc>
              <a:buNone/>
            </a:pPr>
            <a:r>
              <a:rPr lang="en-US" sz="2400" b="1" dirty="0">
                <a:solidFill>
                  <a:srgbClr val="347B9F"/>
                </a:solidFill>
                <a:latin typeface="Arial" panose="020B0604020202020204" pitchFamily="34" charset="0"/>
                <a:cs typeface="Arial" panose="020B0604020202020204" pitchFamily="34" charset="0"/>
              </a:rPr>
              <a:t>s43(4): </a:t>
            </a:r>
          </a:p>
          <a:p>
            <a:pPr marL="0" indent="0">
              <a:lnSpc>
                <a:spcPct val="134000"/>
              </a:lnSpc>
              <a:buNone/>
            </a:pPr>
            <a:endParaRPr lang="en-US" sz="2400" b="1" dirty="0">
              <a:solidFill>
                <a:srgbClr val="347B9F"/>
              </a:solidFill>
              <a:latin typeface="Arial" panose="020B0604020202020204" pitchFamily="34" charset="0"/>
              <a:cs typeface="Arial" panose="020B0604020202020204" pitchFamily="34" charset="0"/>
            </a:endParaRPr>
          </a:p>
          <a:p>
            <a:pPr marL="0" indent="0">
              <a:lnSpc>
                <a:spcPct val="134000"/>
              </a:lnSpc>
              <a:buNone/>
            </a:pPr>
            <a:r>
              <a:rPr lang="en-US" sz="2000" dirty="0">
                <a:latin typeface="Arial" panose="020B0604020202020204" pitchFamily="34" charset="0"/>
                <a:cs typeface="Arial" panose="020B0604020202020204" pitchFamily="34" charset="0"/>
              </a:rPr>
              <a:t>It is the intention of Parliament that an override declaration will only be made in exceptional circumstances. </a:t>
            </a:r>
          </a:p>
          <a:p>
            <a:pPr marL="0" indent="0">
              <a:lnSpc>
                <a:spcPct val="134000"/>
              </a:lnSpc>
              <a:buNone/>
            </a:pPr>
            <a:r>
              <a:rPr lang="en-US" sz="2000" i="1" dirty="0">
                <a:latin typeface="Arial" panose="020B0604020202020204" pitchFamily="34" charset="0"/>
                <a:cs typeface="Arial" panose="020B0604020202020204" pitchFamily="34" charset="0"/>
              </a:rPr>
              <a:t>Examples of exceptional circumstances - </a:t>
            </a:r>
          </a:p>
          <a:p>
            <a:pPr marL="457200" lvl="1" indent="0">
              <a:lnSpc>
                <a:spcPct val="134000"/>
              </a:lnSpc>
              <a:buNone/>
            </a:pPr>
            <a:r>
              <a:rPr lang="en-US" sz="2000" dirty="0">
                <a:latin typeface="Arial" panose="020B0604020202020204" pitchFamily="34" charset="0"/>
                <a:cs typeface="Arial" panose="020B0604020202020204" pitchFamily="34" charset="0"/>
              </a:rPr>
              <a:t>war, a state of emergency, </a:t>
            </a:r>
            <a:r>
              <a:rPr lang="en-AU" sz="2000" dirty="0">
                <a:latin typeface="Arial" panose="020B0604020202020204" pitchFamily="34" charset="0"/>
                <a:cs typeface="Arial" panose="020B0604020202020204" pitchFamily="34" charset="0"/>
              </a:rPr>
              <a:t>an exceptional crisis situation constituting a threat to public safety, health or order.</a:t>
            </a:r>
          </a:p>
        </p:txBody>
      </p:sp>
    </p:spTree>
    <p:extLst>
      <p:ext uri="{BB962C8B-B14F-4D97-AF65-F5344CB8AC3E}">
        <p14:creationId xmlns:p14="http://schemas.microsoft.com/office/powerpoint/2010/main" val="402840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168D0D-AB63-43A5-A2A0-7C3434DDD7EB}"/>
              </a:ext>
            </a:extLst>
          </p:cNvPr>
          <p:cNvPicPr>
            <a:picLocks noChangeAspect="1"/>
          </p:cNvPicPr>
          <p:nvPr/>
        </p:nvPicPr>
        <p:blipFill>
          <a:blip r:embed="rId2"/>
          <a:stretch>
            <a:fillRect/>
          </a:stretch>
        </p:blipFill>
        <p:spPr>
          <a:xfrm>
            <a:off x="11930866" y="0"/>
            <a:ext cx="268859" cy="6858000"/>
          </a:xfrm>
          <a:prstGeom prst="rect">
            <a:avLst/>
          </a:prstGeom>
        </p:spPr>
      </p:pic>
      <p:grpSp>
        <p:nvGrpSpPr>
          <p:cNvPr id="8" name="Group 7">
            <a:extLst>
              <a:ext uri="{FF2B5EF4-FFF2-40B4-BE49-F238E27FC236}">
                <a16:creationId xmlns:a16="http://schemas.microsoft.com/office/drawing/2014/main" id="{4162A167-248D-4E7E-844F-BB753D3B241B}"/>
              </a:ext>
            </a:extLst>
          </p:cNvPr>
          <p:cNvGrpSpPr/>
          <p:nvPr/>
        </p:nvGrpSpPr>
        <p:grpSpPr>
          <a:xfrm>
            <a:off x="5860984" y="231030"/>
            <a:ext cx="404433" cy="3770264"/>
            <a:chOff x="5976257" y="2877670"/>
            <a:chExt cx="404433" cy="3770264"/>
          </a:xfrm>
        </p:grpSpPr>
        <p:sp>
          <p:nvSpPr>
            <p:cNvPr id="9" name="TextBox 8">
              <a:extLst>
                <a:ext uri="{FF2B5EF4-FFF2-40B4-BE49-F238E27FC236}">
                  <a16:creationId xmlns:a16="http://schemas.microsoft.com/office/drawing/2014/main" id="{7328F87E-AA70-413D-A4AF-B300A61E0CF2}"/>
                </a:ext>
              </a:extLst>
            </p:cNvPr>
            <p:cNvSpPr txBox="1"/>
            <p:nvPr/>
          </p:nvSpPr>
          <p:spPr>
            <a:xfrm>
              <a:off x="5976257" y="2877671"/>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9DB6E0-5DD4-4F90-B981-F68F4629074D}"/>
                </a:ext>
              </a:extLst>
            </p:cNvPr>
            <p:cNvSpPr txBox="1"/>
            <p:nvPr/>
          </p:nvSpPr>
          <p:spPr>
            <a:xfrm>
              <a:off x="6334971" y="2877670"/>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61F1F8F2-C57F-476C-A0F5-984607EF9D78}"/>
              </a:ext>
            </a:extLst>
          </p:cNvPr>
          <p:cNvGrpSpPr/>
          <p:nvPr/>
        </p:nvGrpSpPr>
        <p:grpSpPr>
          <a:xfrm rot="10800000">
            <a:off x="11526433" y="3186629"/>
            <a:ext cx="404433" cy="3770264"/>
            <a:chOff x="5976257" y="2877670"/>
            <a:chExt cx="404433" cy="3770264"/>
          </a:xfrm>
        </p:grpSpPr>
        <p:sp>
          <p:nvSpPr>
            <p:cNvPr id="12" name="TextBox 11">
              <a:extLst>
                <a:ext uri="{FF2B5EF4-FFF2-40B4-BE49-F238E27FC236}">
                  <a16:creationId xmlns:a16="http://schemas.microsoft.com/office/drawing/2014/main" id="{33E8D798-A520-4930-A87E-3E6137C697EA}"/>
                </a:ext>
              </a:extLst>
            </p:cNvPr>
            <p:cNvSpPr txBox="1"/>
            <p:nvPr/>
          </p:nvSpPr>
          <p:spPr>
            <a:xfrm>
              <a:off x="5976257" y="2877671"/>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CAA7009-8517-4A38-9E64-5A243B4BD2F6}"/>
                </a:ext>
              </a:extLst>
            </p:cNvPr>
            <p:cNvSpPr txBox="1"/>
            <p:nvPr/>
          </p:nvSpPr>
          <p:spPr>
            <a:xfrm>
              <a:off x="6334971" y="2877670"/>
              <a:ext cx="45719" cy="3770263"/>
            </a:xfrm>
            <a:prstGeom prst="rect">
              <a:avLst/>
            </a:prstGeom>
            <a:noFill/>
          </p:spPr>
          <p:txBody>
            <a:bodyPr wrap="square" rtlCol="0">
              <a:spAutoFit/>
            </a:bodyPr>
            <a:lstStyle/>
            <a:p>
              <a:r>
                <a:rPr lang="en-GB" sz="23900" dirty="0">
                  <a:solidFill>
                    <a:srgbClr val="6CCBE1"/>
                  </a:solidFill>
                  <a:latin typeface="Times New Roman" panose="02020603050405020304" pitchFamily="18" charset="0"/>
                  <a:cs typeface="Times New Roman" panose="02020603050405020304" pitchFamily="18" charset="0"/>
                </a:rPr>
                <a:t>‘</a:t>
              </a:r>
              <a:endParaRPr lang="en-AU" dirty="0">
                <a:solidFill>
                  <a:srgbClr val="6CCBE1"/>
                </a:solidFill>
                <a:latin typeface="Times New Roman" panose="02020603050405020304" pitchFamily="18" charset="0"/>
                <a:cs typeface="Times New Roman" panose="02020603050405020304" pitchFamily="18" charset="0"/>
              </a:endParaRPr>
            </a:p>
          </p:txBody>
        </p:sp>
      </p:grpSp>
      <p:sp>
        <p:nvSpPr>
          <p:cNvPr id="3" name="Content Placeholder 2">
            <a:extLst>
              <a:ext uri="{FF2B5EF4-FFF2-40B4-BE49-F238E27FC236}">
                <a16:creationId xmlns:a16="http://schemas.microsoft.com/office/drawing/2014/main" id="{0F06AE31-FAD8-4F69-B849-C6AF729BC5C1}"/>
              </a:ext>
            </a:extLst>
          </p:cNvPr>
          <p:cNvSpPr>
            <a:spLocks noGrp="1"/>
          </p:cNvSpPr>
          <p:nvPr>
            <p:ph idx="1"/>
          </p:nvPr>
        </p:nvSpPr>
        <p:spPr>
          <a:xfrm>
            <a:off x="6645011" y="1690688"/>
            <a:ext cx="4708789" cy="5013681"/>
          </a:xfrm>
        </p:spPr>
        <p:txBody>
          <a:bodyPr>
            <a:normAutofit fontScale="85000" lnSpcReduction="20000"/>
          </a:bodyPr>
          <a:lstStyle/>
          <a:p>
            <a:pPr indent="0">
              <a:lnSpc>
                <a:spcPct val="124000"/>
              </a:lnSpc>
              <a:spcAft>
                <a:spcPts val="800"/>
              </a:spcAft>
              <a:buNone/>
            </a:pPr>
            <a:r>
              <a:rPr lang="en-AU" sz="2400" i="1" kern="100" dirty="0">
                <a:effectLst/>
                <a:latin typeface="Arial" panose="020B0604020202020204" pitchFamily="34" charset="0"/>
                <a:ea typeface="Calibri" panose="020F0502020204030204" pitchFamily="34" charset="0"/>
                <a:cs typeface="Arial" panose="020B0604020202020204" pitchFamily="34" charset="0"/>
              </a:rPr>
              <a:t>Proponents of a Human Rights Act argue that infringement of the rights should result in an award of damage or compensation against the infringer. The logic of the argument must be accepted. A right, which does not punish or deter a transgressor who deprives another of the right, is not much of a right; and a person whose right was infringed, who does not receive recompense, may well feel the right exists in name only.</a:t>
            </a:r>
            <a:endParaRPr lang="en-AU" sz="24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24000"/>
              </a:lnSpc>
              <a:buNone/>
            </a:pPr>
            <a:r>
              <a:rPr lang="en-AU" sz="2400" kern="100" dirty="0">
                <a:effectLst/>
                <a:latin typeface="Arial" panose="020B0604020202020204" pitchFamily="34" charset="0"/>
                <a:ea typeface="Calibri" panose="020F0502020204030204" pitchFamily="34" charset="0"/>
                <a:cs typeface="Arial" panose="020B0604020202020204" pitchFamily="34" charset="0"/>
              </a:rPr>
              <a:t>- Human Rights Inquiry Submission No. 475, April 2016</a:t>
            </a:r>
          </a:p>
          <a:p>
            <a:pPr marL="0" indent="0">
              <a:buNone/>
            </a:pPr>
            <a:endParaRPr lang="en-AU" sz="2000" dirty="0">
              <a:latin typeface="Arial" panose="020B0604020202020204" pitchFamily="34" charset="0"/>
              <a:cs typeface="Arial" panose="020B0604020202020204" pitchFamily="34" charset="0"/>
            </a:endParaRPr>
          </a:p>
        </p:txBody>
      </p:sp>
      <p:pic>
        <p:nvPicPr>
          <p:cNvPr id="15" name="Picture 14" descr="A close-up of people sitting at a table&#10;&#10;Description automatically generated with medium confidence">
            <a:extLst>
              <a:ext uri="{FF2B5EF4-FFF2-40B4-BE49-F238E27FC236}">
                <a16:creationId xmlns:a16="http://schemas.microsoft.com/office/drawing/2014/main" id="{2A5E47D0-B4EA-41D9-A127-6C25094C59E0}"/>
              </a:ext>
            </a:extLst>
          </p:cNvPr>
          <p:cNvPicPr>
            <a:picLocks noChangeAspect="1"/>
          </p:cNvPicPr>
          <p:nvPr/>
        </p:nvPicPr>
        <p:blipFill rotWithShape="1">
          <a:blip r:embed="rId3">
            <a:extLst>
              <a:ext uri="{28A0092B-C50C-407E-A947-70E740481C1C}">
                <a14:useLocalDpi xmlns:a14="http://schemas.microsoft.com/office/drawing/2010/main" val="0"/>
              </a:ext>
            </a:extLst>
          </a:blip>
          <a:srcRect l="28293" r="12907"/>
          <a:stretch/>
        </p:blipFill>
        <p:spPr>
          <a:xfrm>
            <a:off x="0" y="0"/>
            <a:ext cx="6042672" cy="6858000"/>
          </a:xfrm>
          <a:prstGeom prst="rect">
            <a:avLst/>
          </a:prstGeom>
        </p:spPr>
      </p:pic>
      <p:sp>
        <p:nvSpPr>
          <p:cNvPr id="5" name="Rectangle 4">
            <a:extLst>
              <a:ext uri="{FF2B5EF4-FFF2-40B4-BE49-F238E27FC236}">
                <a16:creationId xmlns:a16="http://schemas.microsoft.com/office/drawing/2014/main" id="{2D1C3F51-7A10-495F-BDF3-8EF2B1447883}"/>
              </a:ext>
            </a:extLst>
          </p:cNvPr>
          <p:cNvSpPr/>
          <p:nvPr/>
        </p:nvSpPr>
        <p:spPr>
          <a:xfrm>
            <a:off x="0" y="477671"/>
            <a:ext cx="6651172"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4EB5937D-54D5-437B-8010-B72BA25418DD}"/>
              </a:ext>
            </a:extLst>
          </p:cNvPr>
          <p:cNvSpPr txBox="1">
            <a:spLocks/>
          </p:cNvSpPr>
          <p:nvPr/>
        </p:nvSpPr>
        <p:spPr>
          <a:xfrm>
            <a:off x="645916" y="153631"/>
            <a:ext cx="6124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Not much of a right</a:t>
            </a: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768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9026BBA-75AF-4E38-809D-A1D388A2714F}"/>
              </a:ext>
            </a:extLst>
          </p:cNvPr>
          <p:cNvSpPr>
            <a:spLocks noGrp="1"/>
          </p:cNvSpPr>
          <p:nvPr>
            <p:ph idx="1"/>
          </p:nvPr>
        </p:nvSpPr>
        <p:spPr>
          <a:xfrm>
            <a:off x="6745939" y="2443480"/>
            <a:ext cx="4343402" cy="2209202"/>
          </a:xfrm>
        </p:spPr>
        <p:txBody>
          <a:bodyPr anchor="t">
            <a:normAutofit/>
          </a:bodyPr>
          <a:lstStyle/>
          <a:p>
            <a:pPr marL="457200"/>
            <a:endParaRPr lang="en-AU" sz="17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14000"/>
              </a:lnSpc>
              <a:spcAft>
                <a:spcPts val="800"/>
              </a:spcAft>
              <a:buNone/>
            </a:pPr>
            <a:r>
              <a:rPr lang="en-AU" sz="2000" b="1" i="1" kern="100" dirty="0">
                <a:effectLst/>
                <a:latin typeface="Arial" panose="020B0604020202020204" pitchFamily="34" charset="0"/>
                <a:ea typeface="Calibri" panose="020F0502020204030204" pitchFamily="34" charset="0"/>
                <a:cs typeface="Arial" panose="020B0604020202020204" pitchFamily="34" charset="0"/>
              </a:rPr>
              <a:t>Owen-D'Arcy v Chief Executive, Queensland Corrective Services </a:t>
            </a:r>
            <a:r>
              <a:rPr lang="en-AU" sz="2000" b="1" kern="100" dirty="0">
                <a:effectLst/>
                <a:latin typeface="Arial" panose="020B0604020202020204" pitchFamily="34" charset="0"/>
                <a:ea typeface="Calibri" panose="020F0502020204030204" pitchFamily="34" charset="0"/>
                <a:cs typeface="Arial" panose="020B0604020202020204" pitchFamily="34" charset="0"/>
              </a:rPr>
              <a:t>[2021] QSC 273</a:t>
            </a:r>
          </a:p>
          <a:p>
            <a:endParaRPr lang="en-AU" sz="1700" dirty="0"/>
          </a:p>
        </p:txBody>
      </p:sp>
      <p:pic>
        <p:nvPicPr>
          <p:cNvPr id="10" name="Picture 9" descr="A picture containing indoor, toggle, key, accessory&#10;&#10;Description automatically generated">
            <a:extLst>
              <a:ext uri="{FF2B5EF4-FFF2-40B4-BE49-F238E27FC236}">
                <a16:creationId xmlns:a16="http://schemas.microsoft.com/office/drawing/2014/main" id="{EDA07CF4-9AA7-4014-9399-8DDA0C586C23}"/>
              </a:ext>
            </a:extLst>
          </p:cNvPr>
          <p:cNvPicPr>
            <a:picLocks noChangeAspect="1"/>
          </p:cNvPicPr>
          <p:nvPr/>
        </p:nvPicPr>
        <p:blipFill rotWithShape="1">
          <a:blip r:embed="rId2"/>
          <a:srcRect l="21746" r="30660"/>
          <a:stretch/>
        </p:blipFill>
        <p:spPr>
          <a:xfrm>
            <a:off x="0" y="0"/>
            <a:ext cx="5934635" cy="6858000"/>
          </a:xfrm>
          <a:prstGeom prst="rect">
            <a:avLst/>
          </a:prstGeom>
        </p:spPr>
      </p:pic>
      <p:sp>
        <p:nvSpPr>
          <p:cNvPr id="12" name="Rectangle 11">
            <a:extLst>
              <a:ext uri="{FF2B5EF4-FFF2-40B4-BE49-F238E27FC236}">
                <a16:creationId xmlns:a16="http://schemas.microsoft.com/office/drawing/2014/main" id="{63BE9503-B7BC-4C4D-8DCC-DE96C219887E}"/>
              </a:ext>
            </a:extLst>
          </p:cNvPr>
          <p:cNvSpPr/>
          <p:nvPr/>
        </p:nvSpPr>
        <p:spPr>
          <a:xfrm>
            <a:off x="0" y="515987"/>
            <a:ext cx="9144000"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FB2BD841-D067-4B39-94FE-287399A65EBB}"/>
              </a:ext>
            </a:extLst>
          </p:cNvPr>
          <p:cNvPicPr>
            <a:picLocks noChangeAspect="1"/>
          </p:cNvPicPr>
          <p:nvPr/>
        </p:nvPicPr>
        <p:blipFill>
          <a:blip r:embed="rId3"/>
          <a:stretch>
            <a:fillRect/>
          </a:stretch>
        </p:blipFill>
        <p:spPr>
          <a:xfrm>
            <a:off x="11930866" y="0"/>
            <a:ext cx="268859" cy="6858000"/>
          </a:xfrm>
          <a:prstGeom prst="rect">
            <a:avLst/>
          </a:prstGeom>
        </p:spPr>
      </p:pic>
      <p:sp>
        <p:nvSpPr>
          <p:cNvPr id="16" name="Title 1">
            <a:extLst>
              <a:ext uri="{FF2B5EF4-FFF2-40B4-BE49-F238E27FC236}">
                <a16:creationId xmlns:a16="http://schemas.microsoft.com/office/drawing/2014/main" id="{B68E9DCE-DF08-421A-8EE9-A1CFAE7E3C44}"/>
              </a:ext>
            </a:extLst>
          </p:cNvPr>
          <p:cNvSpPr txBox="1">
            <a:spLocks/>
          </p:cNvSpPr>
          <p:nvPr/>
        </p:nvSpPr>
        <p:spPr>
          <a:xfrm>
            <a:off x="645915" y="153631"/>
            <a:ext cx="8327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Piggy-back proceedings (s58)</a:t>
            </a: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59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9264BC-6C44-4C03-BF06-0C71227856C6}"/>
              </a:ext>
            </a:extLst>
          </p:cNvPr>
          <p:cNvSpPr>
            <a:spLocks noGrp="1"/>
          </p:cNvSpPr>
          <p:nvPr>
            <p:ph idx="1"/>
          </p:nvPr>
        </p:nvSpPr>
        <p:spPr>
          <a:xfrm>
            <a:off x="6203576" y="1317812"/>
            <a:ext cx="5556960" cy="5386557"/>
          </a:xfrm>
        </p:spPr>
        <p:txBody>
          <a:bodyPr>
            <a:normAutofit fontScale="92500"/>
          </a:bodyPr>
          <a:lstStyle/>
          <a:p>
            <a:pPr marL="0" indent="0">
              <a:lnSpc>
                <a:spcPct val="107000"/>
              </a:lnSpc>
              <a:spcAft>
                <a:spcPts val="800"/>
              </a:spcAft>
              <a:buNone/>
            </a:pPr>
            <a:r>
              <a:rPr lang="en-AU" sz="2000" kern="100" dirty="0">
                <a:effectLst/>
                <a:latin typeface="Arial" panose="020B0604020202020204" pitchFamily="34" charset="0"/>
                <a:ea typeface="Calibri" panose="020F0502020204030204" pitchFamily="34" charset="0"/>
                <a:cs typeface="Arial" panose="020B0604020202020204" pitchFamily="34" charset="0"/>
              </a:rPr>
              <a:t>s.48:</a:t>
            </a:r>
          </a:p>
          <a:p>
            <a:pPr marL="0" indent="0">
              <a:lnSpc>
                <a:spcPct val="107000"/>
              </a:lnSpc>
              <a:spcAft>
                <a:spcPts val="800"/>
              </a:spcAft>
              <a:buNone/>
            </a:pPr>
            <a:r>
              <a:rPr lang="en-AU" sz="2000" kern="100" dirty="0">
                <a:effectLst/>
                <a:latin typeface="Arial" panose="020B0604020202020204" pitchFamily="34" charset="0"/>
                <a:ea typeface="Calibri" panose="020F0502020204030204" pitchFamily="34" charset="0"/>
                <a:cs typeface="Arial" panose="020B0604020202020204" pitchFamily="34" charset="0"/>
              </a:rPr>
              <a:t>all statutory provisions must, to the extent that is consistent with their purpose, be interpreted in a way that is compatible with human rights. </a:t>
            </a:r>
          </a:p>
          <a:p>
            <a:pPr marL="0" indent="0">
              <a:lnSpc>
                <a:spcPct val="107000"/>
              </a:lnSpc>
              <a:spcAft>
                <a:spcPts val="800"/>
              </a:spcAft>
              <a:buNone/>
            </a:pPr>
            <a:endParaRPr lang="en-US" sz="2000" b="1" i="1"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AU" sz="1800" i="1" dirty="0">
                <a:effectLst/>
                <a:latin typeface="Calibri" panose="020F0502020204030204" pitchFamily="34" charset="0"/>
                <a:ea typeface="Calibri" panose="020F0502020204030204" pitchFamily="34" charset="0"/>
                <a:cs typeface="Times New Roman" panose="02020603050405020304" pitchFamily="18" charset="0"/>
              </a:rPr>
              <a:t>The application of the standard principles of statutory interpretation are to be applied. The consideration of human rights is now incorporated as part of context and also purpose where consistent with the purpose of the provisions</a:t>
            </a:r>
            <a:endParaRPr lang="en-US" sz="2000" b="1" i="1"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1700" kern="100" dirty="0">
                <a:latin typeface="Arial" panose="020B0604020202020204" pitchFamily="34" charset="0"/>
                <a:ea typeface="Calibri" panose="020F0502020204030204" pitchFamily="34" charset="0"/>
                <a:cs typeface="Arial" panose="020B0604020202020204" pitchFamily="34" charset="0"/>
              </a:rPr>
              <a:t>Williams J</a:t>
            </a:r>
          </a:p>
          <a:p>
            <a:pPr marL="0" indent="0">
              <a:lnSpc>
                <a:spcPct val="107000"/>
              </a:lnSpc>
              <a:spcAft>
                <a:spcPts val="800"/>
              </a:spcAft>
              <a:buNone/>
            </a:pPr>
            <a:r>
              <a:rPr lang="en-US" sz="2000" b="1" i="1" kern="100" dirty="0">
                <a:effectLst/>
                <a:latin typeface="Arial" panose="020B0604020202020204" pitchFamily="34" charset="0"/>
                <a:ea typeface="Calibri" panose="020F0502020204030204" pitchFamily="34" charset="0"/>
                <a:cs typeface="Arial" panose="020B0604020202020204" pitchFamily="34" charset="0"/>
              </a:rPr>
              <a:t>SQH v Scott [2022] QSC 16 at [116]</a:t>
            </a:r>
            <a:endParaRPr lang="en-AU" sz="2000" b="1" i="1"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AU" sz="2000" b="1" i="1" kern="100" dirty="0">
                <a:effectLst/>
                <a:latin typeface="Arial" panose="020B0604020202020204" pitchFamily="34" charset="0"/>
                <a:ea typeface="Calibri" panose="020F0502020204030204" pitchFamily="34" charset="0"/>
                <a:cs typeface="Arial" panose="020B0604020202020204" pitchFamily="34" charset="0"/>
              </a:rPr>
              <a:t>SF v Department of Education </a:t>
            </a:r>
            <a:r>
              <a:rPr lang="en-AU" sz="2000" b="1" kern="100" dirty="0">
                <a:effectLst/>
                <a:latin typeface="Arial" panose="020B0604020202020204" pitchFamily="34" charset="0"/>
                <a:ea typeface="Calibri" panose="020F0502020204030204" pitchFamily="34" charset="0"/>
                <a:cs typeface="Arial" panose="020B0604020202020204" pitchFamily="34" charset="0"/>
              </a:rPr>
              <a:t>[2021] QCAT 10</a:t>
            </a:r>
            <a:endParaRPr lang="en-AU" sz="2000" kern="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AU" dirty="0"/>
          </a:p>
        </p:txBody>
      </p:sp>
      <p:pic>
        <p:nvPicPr>
          <p:cNvPr id="5" name="Picture 4">
            <a:extLst>
              <a:ext uri="{FF2B5EF4-FFF2-40B4-BE49-F238E27FC236}">
                <a16:creationId xmlns:a16="http://schemas.microsoft.com/office/drawing/2014/main" id="{E642B510-ED01-453F-BF00-9F5D6C52394F}"/>
              </a:ext>
            </a:extLst>
          </p:cNvPr>
          <p:cNvPicPr>
            <a:picLocks noChangeAspect="1"/>
          </p:cNvPicPr>
          <p:nvPr/>
        </p:nvPicPr>
        <p:blipFill>
          <a:blip r:embed="rId2"/>
          <a:stretch>
            <a:fillRect/>
          </a:stretch>
        </p:blipFill>
        <p:spPr>
          <a:xfrm>
            <a:off x="11930866" y="0"/>
            <a:ext cx="268859" cy="6858000"/>
          </a:xfrm>
          <a:prstGeom prst="rect">
            <a:avLst/>
          </a:prstGeom>
        </p:spPr>
      </p:pic>
      <p:pic>
        <p:nvPicPr>
          <p:cNvPr id="9" name="Picture 8" descr="Background pattern&#10;&#10;Description automatically generated">
            <a:extLst>
              <a:ext uri="{FF2B5EF4-FFF2-40B4-BE49-F238E27FC236}">
                <a16:creationId xmlns:a16="http://schemas.microsoft.com/office/drawing/2014/main" id="{C9965AA5-76C0-46F0-8EFB-3B986D1213C6}"/>
              </a:ext>
            </a:extLst>
          </p:cNvPr>
          <p:cNvPicPr>
            <a:picLocks noChangeAspect="1"/>
          </p:cNvPicPr>
          <p:nvPr/>
        </p:nvPicPr>
        <p:blipFill rotWithShape="1">
          <a:blip r:embed="rId3">
            <a:extLst>
              <a:ext uri="{28A0092B-C50C-407E-A947-70E740481C1C}">
                <a14:useLocalDpi xmlns:a14="http://schemas.microsoft.com/office/drawing/2010/main" val="0"/>
              </a:ext>
            </a:extLst>
          </a:blip>
          <a:srcRect l="3009" r="40308"/>
          <a:stretch/>
        </p:blipFill>
        <p:spPr>
          <a:xfrm>
            <a:off x="0" y="0"/>
            <a:ext cx="5831049" cy="6858000"/>
          </a:xfrm>
          <a:prstGeom prst="rect">
            <a:avLst/>
          </a:prstGeom>
        </p:spPr>
      </p:pic>
      <p:sp>
        <p:nvSpPr>
          <p:cNvPr id="4" name="Rectangle 3">
            <a:extLst>
              <a:ext uri="{FF2B5EF4-FFF2-40B4-BE49-F238E27FC236}">
                <a16:creationId xmlns:a16="http://schemas.microsoft.com/office/drawing/2014/main" id="{5B3E8604-3AE3-4F9F-8A26-C0D9E5EEFAAE}"/>
              </a:ext>
            </a:extLst>
          </p:cNvPr>
          <p:cNvSpPr/>
          <p:nvPr/>
        </p:nvSpPr>
        <p:spPr>
          <a:xfrm>
            <a:off x="0" y="477671"/>
            <a:ext cx="9144000"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CE668A60-8B65-4385-83F3-35191BA493AB}"/>
              </a:ext>
            </a:extLst>
          </p:cNvPr>
          <p:cNvSpPr txBox="1">
            <a:spLocks/>
          </p:cNvSpPr>
          <p:nvPr/>
        </p:nvSpPr>
        <p:spPr>
          <a:xfrm>
            <a:off x="645915" y="153631"/>
            <a:ext cx="8327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The interpretation command </a:t>
            </a: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7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52BAC-9851-4EFC-82EE-505992053183}"/>
              </a:ext>
            </a:extLst>
          </p:cNvPr>
          <p:cNvSpPr>
            <a:spLocks noGrp="1"/>
          </p:cNvSpPr>
          <p:nvPr>
            <p:ph idx="1"/>
          </p:nvPr>
        </p:nvSpPr>
        <p:spPr>
          <a:xfrm>
            <a:off x="6481482" y="2545975"/>
            <a:ext cx="5199530" cy="3630987"/>
          </a:xfrm>
        </p:spPr>
        <p:txBody>
          <a:bodyPr>
            <a:normAutofit/>
          </a:bodyPr>
          <a:lstStyle/>
          <a:p>
            <a:pPr marL="0" indent="0">
              <a:lnSpc>
                <a:spcPct val="114000"/>
              </a:lnSpc>
              <a:buNone/>
            </a:pPr>
            <a:r>
              <a:rPr lang="en-AU" sz="2000" b="1" i="1" dirty="0">
                <a:latin typeface="Arial" panose="020B0604020202020204" pitchFamily="34" charset="0"/>
                <a:cs typeface="Arial" panose="020B0604020202020204" pitchFamily="34" charset="0"/>
              </a:rPr>
              <a:t>Attorney-General for the State of Queensland v Grant </a:t>
            </a:r>
            <a:r>
              <a:rPr lang="en-AU" sz="2000" b="1" dirty="0">
                <a:latin typeface="Arial" panose="020B0604020202020204" pitchFamily="34" charset="0"/>
                <a:cs typeface="Arial" panose="020B0604020202020204" pitchFamily="34" charset="0"/>
              </a:rPr>
              <a:t>[2022] QSC 180</a:t>
            </a:r>
          </a:p>
          <a:p>
            <a:pPr marL="0" indent="0">
              <a:lnSpc>
                <a:spcPct val="114000"/>
              </a:lnSpc>
              <a:buNone/>
            </a:pPr>
            <a:r>
              <a:rPr lang="en-AU" sz="2000" b="1" dirty="0">
                <a:latin typeface="Arial" panose="020B0604020202020204" pitchFamily="34" charset="0"/>
                <a:cs typeface="Arial" panose="020B0604020202020204" pitchFamily="34" charset="0"/>
              </a:rPr>
              <a:t>and</a:t>
            </a:r>
          </a:p>
          <a:p>
            <a:pPr marL="0" indent="0">
              <a:lnSpc>
                <a:spcPct val="114000"/>
              </a:lnSpc>
              <a:buNone/>
            </a:pPr>
            <a:r>
              <a:rPr lang="en-AU" sz="2000" b="1" i="1" dirty="0">
                <a:latin typeface="Arial" panose="020B0604020202020204" pitchFamily="34" charset="0"/>
                <a:cs typeface="Arial" panose="020B0604020202020204" pitchFamily="34" charset="0"/>
              </a:rPr>
              <a:t>Attorney-General for the State of Queensland v Grant (No 2) </a:t>
            </a:r>
            <a:r>
              <a:rPr lang="en-AU" sz="2000" b="1" dirty="0">
                <a:latin typeface="Arial" panose="020B0604020202020204" pitchFamily="34" charset="0"/>
                <a:cs typeface="Arial" panose="020B0604020202020204" pitchFamily="34" charset="0"/>
              </a:rPr>
              <a:t>[2022] QSC 252</a:t>
            </a:r>
          </a:p>
        </p:txBody>
      </p:sp>
      <p:pic>
        <p:nvPicPr>
          <p:cNvPr id="5" name="Picture 4">
            <a:extLst>
              <a:ext uri="{FF2B5EF4-FFF2-40B4-BE49-F238E27FC236}">
                <a16:creationId xmlns:a16="http://schemas.microsoft.com/office/drawing/2014/main" id="{2865513C-6249-4090-B6D9-7DA5A6386B60}"/>
              </a:ext>
            </a:extLst>
          </p:cNvPr>
          <p:cNvPicPr>
            <a:picLocks noChangeAspect="1"/>
          </p:cNvPicPr>
          <p:nvPr/>
        </p:nvPicPr>
        <p:blipFill>
          <a:blip r:embed="rId2"/>
          <a:stretch>
            <a:fillRect/>
          </a:stretch>
        </p:blipFill>
        <p:spPr>
          <a:xfrm>
            <a:off x="11930866" y="0"/>
            <a:ext cx="268859" cy="6858000"/>
          </a:xfrm>
          <a:prstGeom prst="rect">
            <a:avLst/>
          </a:prstGeom>
        </p:spPr>
      </p:pic>
      <p:pic>
        <p:nvPicPr>
          <p:cNvPr id="9" name="Picture 8" descr="A picture containing chain&#10;&#10;Description automatically generated">
            <a:extLst>
              <a:ext uri="{FF2B5EF4-FFF2-40B4-BE49-F238E27FC236}">
                <a16:creationId xmlns:a16="http://schemas.microsoft.com/office/drawing/2014/main" id="{D7C8A11F-E032-4D54-9189-C9C668F2C7EA}"/>
              </a:ext>
            </a:extLst>
          </p:cNvPr>
          <p:cNvPicPr>
            <a:picLocks noChangeAspect="1"/>
          </p:cNvPicPr>
          <p:nvPr/>
        </p:nvPicPr>
        <p:blipFill rotWithShape="1">
          <a:blip r:embed="rId3">
            <a:extLst>
              <a:ext uri="{28A0092B-C50C-407E-A947-70E740481C1C}">
                <a14:useLocalDpi xmlns:a14="http://schemas.microsoft.com/office/drawing/2010/main" val="0"/>
              </a:ext>
            </a:extLst>
          </a:blip>
          <a:srcRect l="3361" r="46817"/>
          <a:stretch/>
        </p:blipFill>
        <p:spPr>
          <a:xfrm>
            <a:off x="0" y="0"/>
            <a:ext cx="5840104" cy="6858000"/>
          </a:xfrm>
          <a:prstGeom prst="rect">
            <a:avLst/>
          </a:prstGeom>
        </p:spPr>
      </p:pic>
      <p:sp>
        <p:nvSpPr>
          <p:cNvPr id="4" name="Rectangle 3">
            <a:extLst>
              <a:ext uri="{FF2B5EF4-FFF2-40B4-BE49-F238E27FC236}">
                <a16:creationId xmlns:a16="http://schemas.microsoft.com/office/drawing/2014/main" id="{72C46F1C-C265-46A3-8C17-8120CEC73E01}"/>
              </a:ext>
            </a:extLst>
          </p:cNvPr>
          <p:cNvSpPr/>
          <p:nvPr/>
        </p:nvSpPr>
        <p:spPr>
          <a:xfrm>
            <a:off x="0" y="477671"/>
            <a:ext cx="7010400" cy="655093"/>
          </a:xfrm>
          <a:prstGeom prst="rect">
            <a:avLst/>
          </a:prstGeom>
          <a:solidFill>
            <a:srgbClr val="347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CF9E98DE-0067-4D8B-B580-7529796E4A03}"/>
              </a:ext>
            </a:extLst>
          </p:cNvPr>
          <p:cNvSpPr txBox="1">
            <a:spLocks/>
          </p:cNvSpPr>
          <p:nvPr/>
        </p:nvSpPr>
        <p:spPr>
          <a:xfrm>
            <a:off x="645915" y="153631"/>
            <a:ext cx="8327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Direct application (s5)</a:t>
            </a: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174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543</Words>
  <Application>Microsoft Office PowerPoint</Application>
  <PresentationFormat>Widescreen</PresentationFormat>
  <Paragraphs>66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Symbol</vt:lpstr>
      <vt:lpstr>Times New Roman</vt:lpstr>
      <vt:lpstr>Office Theme</vt:lpstr>
      <vt:lpstr>Dialing up the dialogue:  Queensland’s Human Rights Act, 3 years on</vt:lpstr>
      <vt:lpstr>Acknowledgement of Country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Queensland Law Association Conference 19 May 2023</dc:title>
  <dc:creator>Scott McDougall</dc:creator>
  <cp:lastModifiedBy>Kate Marsh</cp:lastModifiedBy>
  <cp:revision>12</cp:revision>
  <dcterms:created xsi:type="dcterms:W3CDTF">2023-05-14T07:08:55Z</dcterms:created>
  <dcterms:modified xsi:type="dcterms:W3CDTF">2023-05-16T02:39:13Z</dcterms:modified>
</cp:coreProperties>
</file>